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ms-office.chartcolorstyle+xml" PartName="/ppt/charts/colors1.xml"/>
  <Override ContentType="application/vnd.ms-office.chartstyle+xml" PartName="/ppt/charts/style1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Override+xml" PartName="/ppt/theme/themeOverride1.xml"/>
  <Override ContentType="application/vnd.openxmlformats-officedocument.presentationml.viewProps+xml" PartName="/ppt/viewProps.xml"/>
</Types>
</file>

<file path=_rels/.rels><?xml version="1.0" encoding="UTF-8" ?><Relationships xmlns="http://schemas.openxmlformats.org/package/2006/relationships"><Relationship Target="ppt/presentation.xml" Type="http://schemas.openxmlformats.org/officeDocument/2006/relationships/officeDocument" Id="rId1"></Relationship><Relationship Target="docProps/app.xml" Type="http://schemas.openxmlformats.org/officeDocument/2006/relationships/extended-properties" Id="rId4"></Relationship><Relationship Target="docProps/core.xml" Type="http://schemas.openxmlformats.org/package/2006/relationships/metadata/core-properties" Id="rId5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1029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2" r:id="rId25"/>
    <p:sldId id="1026" r:id="rId26"/>
    <p:sldId id="1027" r:id="rId27"/>
    <p:sldId id="1018" r:id="rId28"/>
    <p:sldId id="1019" r:id="rId29"/>
    <p:sldId id="1020" r:id="rId30"/>
    <p:sldId id="1021" r:id="rId31"/>
    <p:sldId id="1022" r:id="rId32"/>
    <p:sldId id="316" r:id="rId33"/>
    <p:sldId id="303" r:id="rId34"/>
  </p:sldIdLst>
  <p:sldSz cx="9906000" cy="6858000" type="A4"/>
  <p:notesSz cx="7104063" cy="10234613"/>
  <p:embeddedFontLst>
    <p:embeddedFont>
      <p:font typeface="Tahoma" panose="020B0604030504040204" pitchFamily="34" charset="0"/>
      <p:regular r:id="rId36"/>
      <p:bold r:id="rId3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3" roundtripDataSignature="AMtx7mild8E4tOH8QTfLf+MD5pvuhZvs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93B8"/>
    <a:srgbClr val="4D9CBF"/>
    <a:srgbClr val="45B7DB"/>
    <a:srgbClr val="006600"/>
    <a:srgbClr val="0555A8"/>
    <a:srgbClr val="FEECDE"/>
    <a:srgbClr val="E6F2FE"/>
    <a:srgbClr val="D9D9D9"/>
    <a:srgbClr val="F0F0F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C231C5-0B36-47C4-9BA2-BB4EE656EDC7}">
  <a:tblStyle styleId="{67C231C5-0B36-47C4-9BA2-BB4EE656EDC7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3F9FA"/>
          </a:solidFill>
        </a:fill>
      </a:tcStyle>
    </a:wholeTbl>
    <a:band1H>
      <a:tcTxStyle/>
      <a:tcStyle>
        <a:tcBdr/>
        <a:fill>
          <a:solidFill>
            <a:srgbClr val="E7F3F4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7F3F4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DC38388-63AA-4436-843B-6CC3463383F6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482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?><Relationships xmlns="http://schemas.openxmlformats.org/package/2006/relationships"><Relationship Target="slides/slide12.xml" Type="http://schemas.openxmlformats.org/officeDocument/2006/relationships/slide" Id="rId13"></Relationship><Relationship Target="slides/slide17.xml" Type="http://schemas.openxmlformats.org/officeDocument/2006/relationships/slide" Id="rId18"></Relationship><Relationship Target="slides/slide25.xml" Type="http://schemas.openxmlformats.org/officeDocument/2006/relationships/slide" Id="rId26"></Relationship><Relationship Target="slides/slide20.xml" Type="http://schemas.openxmlformats.org/officeDocument/2006/relationships/slide" Id="rId21"></Relationship><Relationship Target="slides/slide33.xml" Type="http://schemas.openxmlformats.org/officeDocument/2006/relationships/slide" Id="rId34"></Relationship><Relationship Target="tableStyles.xml" Type="http://schemas.openxmlformats.org/officeDocument/2006/relationships/tableStyles" Id="rId97"></Relationship><Relationship Target="slides/slide6.xml" Type="http://schemas.openxmlformats.org/officeDocument/2006/relationships/slide" Id="rId7"></Relationship><Relationship Target="slides/slide1.xml" Type="http://schemas.openxmlformats.org/officeDocument/2006/relationships/slide" Id="rId2"></Relationship><Relationship Target="slides/slide15.xml" Type="http://schemas.openxmlformats.org/officeDocument/2006/relationships/slide" Id="rId16"></Relationship><Relationship Target="slides/slide19.xml" Type="http://schemas.openxmlformats.org/officeDocument/2006/relationships/slide" Id="rId20"></Relationship><Relationship Target="slides/slide28.xml" Type="http://schemas.openxmlformats.org/officeDocument/2006/relationships/slide" Id="rId29"></Relationship><Relationship Target="theme/theme1.xml" Type="http://schemas.openxmlformats.org/officeDocument/2006/relationships/theme" Id="rId96"></Relationship><Relationship Target="slideMasters/slideMaster1.xml" Type="http://schemas.openxmlformats.org/officeDocument/2006/relationships/slideMaster" Id="rId1"></Relationship><Relationship Target="slides/slide5.xml" Type="http://schemas.openxmlformats.org/officeDocument/2006/relationships/slide" Id="rId6"></Relationship><Relationship Target="slides/slide10.xml" Type="http://schemas.openxmlformats.org/officeDocument/2006/relationships/slide" Id="rId11"></Relationship><Relationship Target="slides/slide23.xml" Type="http://schemas.openxmlformats.org/officeDocument/2006/relationships/slide" Id="rId24"></Relationship><Relationship Target="slides/slide31.xml" Type="http://schemas.openxmlformats.org/officeDocument/2006/relationships/slide" Id="rId32"></Relationship><Relationship Target="fonts/font2.fntdata" Type="http://schemas.openxmlformats.org/officeDocument/2006/relationships/font" Id="rId37"></Relationship><Relationship Target="slides/slide4.xml" Type="http://schemas.openxmlformats.org/officeDocument/2006/relationships/slide" Id="rId5"></Relationship><Relationship Target="slides/slide14.xml" Type="http://schemas.openxmlformats.org/officeDocument/2006/relationships/slide" Id="rId15"></Relationship><Relationship Target="slides/slide22.xml" Type="http://schemas.openxmlformats.org/officeDocument/2006/relationships/slide" Id="rId23"></Relationship><Relationship Target="slides/slide27.xml" Type="http://schemas.openxmlformats.org/officeDocument/2006/relationships/slide" Id="rId28"></Relationship><Relationship Target="fonts/font1.fntdata" Type="http://schemas.openxmlformats.org/officeDocument/2006/relationships/font" Id="rId36"></Relationship><Relationship Target="viewProps.xml" Type="http://schemas.openxmlformats.org/officeDocument/2006/relationships/viewProps" Id="rId95"></Relationship><Relationship Target="slides/slide9.xml" Type="http://schemas.openxmlformats.org/officeDocument/2006/relationships/slide" Id="rId10"></Relationship><Relationship Target="slides/slide18.xml" Type="http://schemas.openxmlformats.org/officeDocument/2006/relationships/slide" Id="rId19"></Relationship><Relationship Target="slides/slide30.xml" Type="http://schemas.openxmlformats.org/officeDocument/2006/relationships/slide" Id="rId31"></Relationship><Relationship Target="presProps.xml" Type="http://schemas.openxmlformats.org/officeDocument/2006/relationships/presProps" Id="rId94"></Relationship><Relationship Target="slides/slide3.xml" Type="http://schemas.openxmlformats.org/officeDocument/2006/relationships/slide" Id="rId4"></Relationship><Relationship Target="slides/slide8.xml" Type="http://schemas.openxmlformats.org/officeDocument/2006/relationships/slide" Id="rId9"></Relationship><Relationship Target="slides/slide13.xml" Type="http://schemas.openxmlformats.org/officeDocument/2006/relationships/slide" Id="rId14"></Relationship><Relationship Target="slides/slide21.xml" Type="http://schemas.openxmlformats.org/officeDocument/2006/relationships/slide" Id="rId22"></Relationship><Relationship Target="slides/slide26.xml" Type="http://schemas.openxmlformats.org/officeDocument/2006/relationships/slide" Id="rId27"></Relationship><Relationship Target="slides/slide29.xml" Type="http://schemas.openxmlformats.org/officeDocument/2006/relationships/slide" Id="rId30"></Relationship><Relationship Target="notesMasters/notesMaster1.xml" Type="http://schemas.openxmlformats.org/officeDocument/2006/relationships/notesMaster" Id="rId35"></Relationship><Relationship Target="slides/slide7.xml" Type="http://schemas.openxmlformats.org/officeDocument/2006/relationships/slide" Id="rId8"></Relationship><Relationship Target="metadata" Type="http://customschemas.google.com/relationships/presentationmetadata" Id="rId93"></Relationship><Relationship Target="slides/slide2.xml" Type="http://schemas.openxmlformats.org/officeDocument/2006/relationships/slide" Id="rId3"></Relationship><Relationship Target="slides/slide11.xml" Type="http://schemas.openxmlformats.org/officeDocument/2006/relationships/slide" Id="rId12"></Relationship><Relationship Target="slides/slide16.xml" Type="http://schemas.openxmlformats.org/officeDocument/2006/relationships/slide" Id="rId17"></Relationship><Relationship Target="slides/slide24.xml" Type="http://schemas.openxmlformats.org/officeDocument/2006/relationships/slide" Id="rId25"></Relationship><Relationship Target="slides/slide32.xml" Type="http://schemas.openxmlformats.org/officeDocument/2006/relationships/slide" Id="rId33"></Relationship></Relationships>
</file>

<file path=ppt/charts/_rels/chart1.xml.rels><?xml version="1.0" encoding="UTF-8" ?><Relationships xmlns="http://schemas.openxmlformats.org/package/2006/relationships"><Relationship Target="../theme/themeOverride1.xml" Type="http://schemas.openxmlformats.org/officeDocument/2006/relationships/themeOverride" Id="rId3"></Relationship><Relationship Target="colors1.xml" Type="http://schemas.microsoft.com/office/2011/relationships/chartColorStyle" Id="rId2"></Relationship><Relationship Target="style1.xml" Type="http://schemas.microsoft.com/office/2011/relationships/chartStyle" Id="rId1"></Relationship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5533558601889769E-2"/>
          <c:y val="0.25208807896735003"/>
          <c:w val="0.93152409443214534"/>
          <c:h val="0.6649199146234283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57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C55A-4ADC-A187-DF113D2EFF2C}"/>
              </c:ext>
            </c:extLst>
          </c:dPt>
          <c:dPt>
            <c:idx val="1"/>
            <c:invertIfNegative val="0"/>
            <c:bubble3D val="0"/>
            <c:spPr>
              <a:solidFill>
                <a:srgbClr val="0555A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C6F-4C1F-8A06-38B68BE04355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C6F-4C1F-8A06-38B68BE04355}"/>
              </c:ext>
            </c:extLst>
          </c:dPt>
          <c:dPt>
            <c:idx val="3"/>
            <c:invertIfNegative val="0"/>
            <c:bubble3D val="0"/>
            <c:spPr>
              <a:solidFill>
                <a:srgbClr val="BBE0E3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C6F-4C1F-8A06-38B68BE04355}"/>
              </c:ext>
            </c:extLst>
          </c:dPt>
          <c:dPt>
            <c:idx val="4"/>
            <c:invertIfNegative val="0"/>
            <c:bubble3D val="0"/>
            <c:spPr>
              <a:solidFill>
                <a:srgbClr val="BBE0E3">
                  <a:lumMod val="9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C6F-4C1F-8A06-38B68BE043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Planilha1!$A$1:$A$5</c:f>
              <c:strCache>
                <c:ptCount val="5"/>
                <c:pt idx="0">
                  <c:v>Satisfação com a Gestão do Curso</c:v>
                </c:pt>
                <c:pt idx="1">
                  <c:v>Satisfação com o curso</c:v>
                </c:pt>
                <c:pt idx="2">
                  <c:v>Satisfação com a USCS</c:v>
                </c:pt>
                <c:pt idx="3">
                  <c:v>Recomendação do Curso</c:v>
                </c:pt>
                <c:pt idx="4">
                  <c:v>Recomendação da USCS</c:v>
                </c:pt>
              </c:strCache>
            </c:strRef>
          </c:cat>
          <c:val>
            <c:numRef>
              <c:f>Planilha1!$B$1:$B$5</c:f>
              <c:numCache>
                <c:formatCode>General</c:formatCode>
                <c:ptCount val="5"/>
                <c:pt idx="0">
                  <c:v>8.9</c:v>
                </c:pt>
                <c:pt idx="1">
                  <c:v>8.5</c:v>
                </c:pt>
                <c:pt idx="2" formatCode="0.0">
                  <c:v>8</c:v>
                </c:pt>
                <c:pt idx="3">
                  <c:v>8.5</c:v>
                </c:pt>
                <c:pt idx="4">
                  <c:v>8.1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Planilha1!$B$1:$B$0</c15:sqref>
                        </c15:formulaRef>
                      </c:ext>
                    </c:extLst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8-EC6F-4C1F-8A06-38B68BE04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3984704"/>
        <c:axId val="1990853616"/>
      </c:barChart>
      <c:catAx>
        <c:axId val="2123984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0853616"/>
        <c:crosses val="autoZero"/>
        <c:auto val="1"/>
        <c:lblAlgn val="ctr"/>
        <c:lblOffset val="100"/>
        <c:noMultiLvlLbl val="0"/>
      </c:catAx>
      <c:valAx>
        <c:axId val="1990853616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BR"/>
          </a:p>
        </c:txPr>
        <c:crossAx val="2123984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 algn="l">
        <a:defRPr/>
      </a:pPr>
      <a:endParaRPr lang="pt-BR"/>
    </a:p>
  </c:txPr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?><Relationships xmlns="http://schemas.openxmlformats.org/package/2006/relationships"><Relationship Target="../theme/theme2.xml" Type="http://schemas.openxmlformats.org/officeDocument/2006/relationships/theme" Id="rId1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5527" y="1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 smtClean="0">
                <a:solidFill>
                  <a:schemeClr val="dk1"/>
                </a:solidFill>
              </a:rPr>
              <a:pPr algn="r"/>
              <a:t>‹#›</a:t>
            </a:fld>
            <a:endParaRPr lang="pt-BR" sz="12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68" name="Google Shape;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" name="Google Shape;69;p1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1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10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72" name="Google Shape;17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3" name="Google Shape;173;p11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2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11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84" name="Google Shape;1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" name="Google Shape;185;p12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12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96" name="Google Shape;19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7" name="Google Shape;197;p13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4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13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08" name="Google Shape;20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9" name="Google Shape;209;p14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5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14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20" name="Google Shape;22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" name="Google Shape;221;p15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6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15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32" name="Google Shape;23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3" name="Google Shape;233;p16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7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16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40" name="Google Shape;24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1" name="Google Shape;241;p17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8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17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52" name="Google Shape;25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3" name="Google Shape;253;p18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9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18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63" name="Google Shape;26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4" name="Google Shape;264;p19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0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19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74" name="Google Shape;27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5" name="Google Shape;275;p20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77" name="Google Shape;7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1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20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81" name="Google Shape;28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2" name="Google Shape;282;p21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2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21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292" name="Google Shape;29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3" name="Google Shape;293;p22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3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22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303" name="Google Shape;30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4" name="Google Shape;304;p23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4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23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310" name="Google Shape;31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1" name="Google Shape;311;p24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7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24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368" name="Google Shape;368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9" name="Google Shape;369;p27:notes"/>
          <p:cNvSpPr txBox="1">
            <a:spLocks noGrp="1"/>
          </p:cNvSpPr>
          <p:nvPr>
            <p:ph type="body" idx="1"/>
          </p:nvPr>
        </p:nvSpPr>
        <p:spPr>
          <a:xfrm>
            <a:off x="711062" y="4859803"/>
            <a:ext cx="56819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49:notes"/>
          <p:cNvSpPr txBox="1">
            <a:spLocks noGrp="1"/>
          </p:cNvSpPr>
          <p:nvPr>
            <p:ph type="sldNum" idx="12"/>
          </p:nvPr>
        </p:nvSpPr>
        <p:spPr>
          <a:xfrm>
            <a:off x="4025527" y="9722798"/>
            <a:ext cx="3076898" cy="511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25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577" name="Google Shape;577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8" name="Google Shape;578;p49:notes"/>
          <p:cNvSpPr txBox="1">
            <a:spLocks noGrp="1"/>
          </p:cNvSpPr>
          <p:nvPr>
            <p:ph type="body" idx="1"/>
          </p:nvPr>
        </p:nvSpPr>
        <p:spPr>
          <a:xfrm>
            <a:off x="711062" y="4860580"/>
            <a:ext cx="5681940" cy="460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50:notes"/>
          <p:cNvSpPr txBox="1">
            <a:spLocks noGrp="1"/>
          </p:cNvSpPr>
          <p:nvPr>
            <p:ph type="body" idx="1"/>
          </p:nvPr>
        </p:nvSpPr>
        <p:spPr>
          <a:xfrm>
            <a:off x="711062" y="4860580"/>
            <a:ext cx="5681940" cy="4606312"/>
          </a:xfrm>
          <a:prstGeom prst="rect">
            <a:avLst/>
          </a:prstGeom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373"/>
              </a:spcBef>
            </a:pPr>
            <a:endParaRPr/>
          </a:p>
        </p:txBody>
      </p:sp>
      <p:sp>
        <p:nvSpPr>
          <p:cNvPr id="591" name="Google Shape;591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66835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43:notes"/>
          <p:cNvSpPr txBox="1">
            <a:spLocks noGrp="1"/>
          </p:cNvSpPr>
          <p:nvPr>
            <p:ph type="sldNum" idx="12"/>
          </p:nvPr>
        </p:nvSpPr>
        <p:spPr>
          <a:xfrm>
            <a:off x="4025527" y="9722798"/>
            <a:ext cx="3076898" cy="511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32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480" name="Google Shape;48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1" name="Google Shape;481;p43:notes"/>
          <p:cNvSpPr txBox="1">
            <a:spLocks noGrp="1"/>
          </p:cNvSpPr>
          <p:nvPr>
            <p:ph type="body" idx="1"/>
          </p:nvPr>
        </p:nvSpPr>
        <p:spPr>
          <a:xfrm>
            <a:off x="711062" y="4860580"/>
            <a:ext cx="5681940" cy="460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50544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48:notes"/>
          <p:cNvSpPr txBox="1">
            <a:spLocks noGrp="1"/>
          </p:cNvSpPr>
          <p:nvPr>
            <p:ph type="body" idx="1"/>
          </p:nvPr>
        </p:nvSpPr>
        <p:spPr>
          <a:xfrm>
            <a:off x="711062" y="4860580"/>
            <a:ext cx="5681940" cy="4606312"/>
          </a:xfrm>
          <a:prstGeom prst="rect">
            <a:avLst/>
          </a:prstGeom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373"/>
              </a:spcBef>
            </a:pPr>
            <a:endParaRPr dirty="0"/>
          </a:p>
        </p:txBody>
      </p:sp>
      <p:sp>
        <p:nvSpPr>
          <p:cNvPr id="552" name="Google Shape;55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3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87" name="Google Shape;8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p3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4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5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6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7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41" name="Google Shape;14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2" name="Google Shape;142;p8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8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48" name="Google Shape;14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9" name="Google Shape;149;p9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>
            <a:spLocks noGrp="1"/>
          </p:cNvSpPr>
          <p:nvPr>
            <p:ph type="sldNum" idx="12"/>
          </p:nvPr>
        </p:nvSpPr>
        <p:spPr>
          <a:xfrm>
            <a:off x="4025527" y="9721244"/>
            <a:ext cx="3076898" cy="51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b" anchorCtr="0">
            <a:noAutofit/>
          </a:bodyPr>
          <a:lstStyle/>
          <a:p>
            <a:pPr algn="r"/>
            <a:fld id="{00000000-1234-1234-1234-123412341234}" type="slidenum">
              <a:rPr lang="pt-BR" sz="1200">
                <a:solidFill>
                  <a:schemeClr val="dk1"/>
                </a:solidFill>
              </a:rPr>
              <a:pPr algn="r"/>
              <a:t>9</a:t>
            </a:fld>
            <a:endParaRPr sz="1200">
              <a:solidFill>
                <a:schemeClr val="dk1"/>
              </a:solidFill>
            </a:endParaRPr>
          </a:p>
        </p:txBody>
      </p:sp>
      <p:sp>
        <p:nvSpPr>
          <p:cNvPr id="160" name="Google Shape;16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1" name="Google Shape;161;p10:notes"/>
          <p:cNvSpPr txBox="1">
            <a:spLocks noGrp="1"/>
          </p:cNvSpPr>
          <p:nvPr>
            <p:ph type="body" idx="1"/>
          </p:nvPr>
        </p:nvSpPr>
        <p:spPr>
          <a:xfrm>
            <a:off x="711062" y="4858162"/>
            <a:ext cx="5681940" cy="4607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71" tIns="47373" rIns="94771" bIns="47373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?><Relationships xmlns="http://schemas.openxmlformats.org/package/2006/relationships"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10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11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12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13.xml.rels><?xml version="1.0" encoding="UTF-8" ?><Relationships xmlns="http://schemas.openxmlformats.org/package/2006/relationships"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2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3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4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5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6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7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8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9.xml.rels><?xml version="1.0" encoding="UTF-8" ?><Relationships xmlns="http://schemas.openxmlformats.org/package/2006/relationships"><Relationship Target="../media/image2.png" Type="http://schemas.openxmlformats.org/officeDocument/2006/relationships/image" Id="rId3"></Relationship><Relationship Target="../media/image1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0"/>
          <p:cNvSpPr txBox="1"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0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" name="Google Shape;12;p29">
            <a:extLst>
              <a:ext uri="{FF2B5EF4-FFF2-40B4-BE49-F238E27FC236}">
                <a16:creationId xmlns:a16="http://schemas.microsoft.com/office/drawing/2014/main" id="{913EA528-60BF-441E-9268-4CA0996DAE1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  <p:pic>
        <p:nvPicPr>
          <p:cNvPr id="6" name="Google Shape;15;p60">
            <a:extLst>
              <a:ext uri="{FF2B5EF4-FFF2-40B4-BE49-F238E27FC236}">
                <a16:creationId xmlns:a16="http://schemas.microsoft.com/office/drawing/2014/main" id="{A6CA5EA8-F6C7-46A4-8799-9A59789D3B16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073204" y="6167462"/>
            <a:ext cx="751153" cy="5762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0"/>
          <p:cNvSpPr txBox="1">
            <a:spLocks noGrp="1"/>
          </p:cNvSpPr>
          <p:nvPr>
            <p:ph type="title"/>
          </p:nvPr>
        </p:nvSpPr>
        <p:spPr>
          <a:xfrm rot="5400000">
            <a:off x="5370513" y="2085976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40"/>
          <p:cNvSpPr txBox="1">
            <a:spLocks noGrp="1"/>
          </p:cNvSpPr>
          <p:nvPr>
            <p:ph type="body" idx="1"/>
          </p:nvPr>
        </p:nvSpPr>
        <p:spPr>
          <a:xfrm rot="5400000">
            <a:off x="836613" y="-66674"/>
            <a:ext cx="5851525" cy="6534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pic>
        <p:nvPicPr>
          <p:cNvPr id="6" name="Google Shape;15;p60">
            <a:extLst>
              <a:ext uri="{FF2B5EF4-FFF2-40B4-BE49-F238E27FC236}">
                <a16:creationId xmlns:a16="http://schemas.microsoft.com/office/drawing/2014/main" id="{F893E199-9BD2-450B-889C-076C7DF4F643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A4200D61-4382-4507-8E27-15CAB37A9A91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2;p29">
            <a:extLst>
              <a:ext uri="{FF2B5EF4-FFF2-40B4-BE49-F238E27FC236}">
                <a16:creationId xmlns:a16="http://schemas.microsoft.com/office/drawing/2014/main" id="{57942084-0001-4F3C-A42E-FA03A35DB70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" type="objOnly">
  <p:cSld name="OBJECT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1"/>
          <p:cNvSpPr txBox="1">
            <a:spLocks noGrp="1"/>
          </p:cNvSpPr>
          <p:nvPr>
            <p:ph type="body" idx="1"/>
          </p:nvPr>
        </p:nvSpPr>
        <p:spPr>
          <a:xfrm>
            <a:off x="495300" y="274638"/>
            <a:ext cx="89154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pic>
        <p:nvPicPr>
          <p:cNvPr id="5" name="Google Shape;15;p60">
            <a:extLst>
              <a:ext uri="{FF2B5EF4-FFF2-40B4-BE49-F238E27FC236}">
                <a16:creationId xmlns:a16="http://schemas.microsoft.com/office/drawing/2014/main" id="{9A73CF1F-0DAC-4F72-AD5C-8E2994B6083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51F8A21-23E8-425F-8035-94A602D0768E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12;p29">
            <a:extLst>
              <a:ext uri="{FF2B5EF4-FFF2-40B4-BE49-F238E27FC236}">
                <a16:creationId xmlns:a16="http://schemas.microsoft.com/office/drawing/2014/main" id="{705878D9-1B9B-4FC5-A0FD-1044942C7A0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pt-BR" dirty="0"/>
          </a:p>
        </p:txBody>
      </p:sp>
      <p:sp>
        <p:nvSpPr>
          <p:cNvPr id="5" name="Google Shape;13;p60">
            <a:extLst>
              <a:ext uri="{FF2B5EF4-FFF2-40B4-BE49-F238E27FC236}">
                <a16:creationId xmlns:a16="http://schemas.microsoft.com/office/drawing/2014/main" id="{D3DC8A13-3707-46E9-BBEB-C5C412BAE3F6}"/>
              </a:ext>
            </a:extLst>
          </p:cNvPr>
          <p:cNvSpPr/>
          <p:nvPr userDrawn="1"/>
        </p:nvSpPr>
        <p:spPr>
          <a:xfrm>
            <a:off x="0" y="6743700"/>
            <a:ext cx="9906000" cy="114300"/>
          </a:xfrm>
          <a:prstGeom prst="rect">
            <a:avLst/>
          </a:prstGeom>
          <a:gradFill flip="none" rotWithShape="1">
            <a:gsLst>
              <a:gs pos="100000">
                <a:srgbClr val="0555A8"/>
              </a:gs>
              <a:gs pos="100000">
                <a:srgbClr val="0555A8"/>
              </a:gs>
              <a:gs pos="100000">
                <a:srgbClr val="E2771E"/>
              </a:gs>
              <a:gs pos="35398">
                <a:srgbClr val="F57F1B"/>
              </a:gs>
              <a:gs pos="9000">
                <a:srgbClr val="F57F1B"/>
              </a:gs>
              <a:gs pos="68000">
                <a:srgbClr val="0555A8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0" i="1" u="none" strike="noStrike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7" name="Google Shape;15;p60">
            <a:extLst>
              <a:ext uri="{FF2B5EF4-FFF2-40B4-BE49-F238E27FC236}">
                <a16:creationId xmlns:a16="http://schemas.microsoft.com/office/drawing/2014/main" id="{5FBC4D85-4D8C-4210-A190-0A8EA71039A7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F554DD18-7697-4F19-AA90-5B09707D1D4E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2;p29">
            <a:extLst>
              <a:ext uri="{FF2B5EF4-FFF2-40B4-BE49-F238E27FC236}">
                <a16:creationId xmlns:a16="http://schemas.microsoft.com/office/drawing/2014/main" id="{47220252-3CA5-4D7F-BDDF-48AFB9E8D1C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9285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userDrawn="1">
  <p:cSld name="1_Slide de títul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3;p60"/>
          <p:cNvSpPr/>
          <p:nvPr userDrawn="1"/>
        </p:nvSpPr>
        <p:spPr>
          <a:xfrm>
            <a:off x="0" y="6743700"/>
            <a:ext cx="9906000" cy="114300"/>
          </a:xfrm>
          <a:prstGeom prst="rect">
            <a:avLst/>
          </a:prstGeom>
          <a:gradFill flip="none" rotWithShape="1">
            <a:gsLst>
              <a:gs pos="100000">
                <a:srgbClr val="0555A8"/>
              </a:gs>
              <a:gs pos="100000">
                <a:srgbClr val="0555A8"/>
              </a:gs>
              <a:gs pos="100000">
                <a:srgbClr val="E2771E"/>
              </a:gs>
              <a:gs pos="35398">
                <a:srgbClr val="F57F1B"/>
              </a:gs>
              <a:gs pos="9000">
                <a:srgbClr val="F57F1B"/>
              </a:gs>
              <a:gs pos="68000">
                <a:srgbClr val="0555A8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0" i="1" u="none" strike="noStrike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" name="Google Shape;15;p60"/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073204" y="6167462"/>
            <a:ext cx="751153" cy="57623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2;p29">
            <a:extLst>
              <a:ext uri="{FF2B5EF4-FFF2-40B4-BE49-F238E27FC236}">
                <a16:creationId xmlns:a16="http://schemas.microsoft.com/office/drawing/2014/main" id="{0CB9D762-7D06-439B-8261-BBB0F1D0DEE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323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2"/>
          <p:cNvSpPr txBox="1"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2"/>
          <p:cNvSpPr txBox="1"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5" name="Google Shape;12;p29">
            <a:extLst>
              <a:ext uri="{FF2B5EF4-FFF2-40B4-BE49-F238E27FC236}">
                <a16:creationId xmlns:a16="http://schemas.microsoft.com/office/drawing/2014/main" id="{1FAC3A87-391B-42E8-B3BB-9C2FAEE8D52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  <p:pic>
        <p:nvPicPr>
          <p:cNvPr id="6" name="Google Shape;15;p60">
            <a:extLst>
              <a:ext uri="{FF2B5EF4-FFF2-40B4-BE49-F238E27FC236}">
                <a16:creationId xmlns:a16="http://schemas.microsoft.com/office/drawing/2014/main" id="{E692510D-2C9E-46BD-AE7C-002647340A1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CC29D899-5219-4DAC-884E-527A7095C731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3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3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1" name="Google Shape;31;p33"/>
          <p:cNvSpPr txBox="1">
            <a:spLocks noGrp="1"/>
          </p:cNvSpPr>
          <p:nvPr>
            <p:ph type="body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" name="Google Shape;12;p29">
            <a:extLst>
              <a:ext uri="{FF2B5EF4-FFF2-40B4-BE49-F238E27FC236}">
                <a16:creationId xmlns:a16="http://schemas.microsoft.com/office/drawing/2014/main" id="{CE1D70BD-7C57-401D-8D42-8391F7E0C1D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  <p:pic>
        <p:nvPicPr>
          <p:cNvPr id="7" name="Google Shape;15;p60">
            <a:extLst>
              <a:ext uri="{FF2B5EF4-FFF2-40B4-BE49-F238E27FC236}">
                <a16:creationId xmlns:a16="http://schemas.microsoft.com/office/drawing/2014/main" id="{34DF3856-1854-444C-ACCC-F06290BADC9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674975F6-6BA4-47F4-BD8A-B2F43A9153AC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4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4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6" name="Google Shape;36;p34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7" name="Google Shape;37;p34"/>
          <p:cNvSpPr txBox="1">
            <a:spLocks noGrp="1"/>
          </p:cNvSpPr>
          <p:nvPr>
            <p:ph type="body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34"/>
          <p:cNvSpPr txBox="1">
            <a:spLocks noGrp="1"/>
          </p:cNvSpPr>
          <p:nvPr>
            <p:ph type="body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pic>
        <p:nvPicPr>
          <p:cNvPr id="9" name="Google Shape;15;p60">
            <a:extLst>
              <a:ext uri="{FF2B5EF4-FFF2-40B4-BE49-F238E27FC236}">
                <a16:creationId xmlns:a16="http://schemas.microsoft.com/office/drawing/2014/main" id="{3F59B337-13E4-4F5D-8AB3-9C1B5A444AE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61589371-437B-4B7D-B7A6-D74BF2FE570A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2;p29">
            <a:extLst>
              <a:ext uri="{FF2B5EF4-FFF2-40B4-BE49-F238E27FC236}">
                <a16:creationId xmlns:a16="http://schemas.microsoft.com/office/drawing/2014/main" id="{482DB0F8-375C-4B8E-ADB9-C2136973E3B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5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" name="Google Shape;12;p29">
            <a:extLst>
              <a:ext uri="{FF2B5EF4-FFF2-40B4-BE49-F238E27FC236}">
                <a16:creationId xmlns:a16="http://schemas.microsoft.com/office/drawing/2014/main" id="{E878AE07-3228-4B1A-B3E6-0C22E783E0D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5;p60">
            <a:extLst>
              <a:ext uri="{FF2B5EF4-FFF2-40B4-BE49-F238E27FC236}">
                <a16:creationId xmlns:a16="http://schemas.microsoft.com/office/drawing/2014/main" id="{135B338A-C5F1-45A6-80DE-62AE7BC4977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5772D6FB-D4A0-44D8-9E24-C9B9A4515640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12;p29">
            <a:extLst>
              <a:ext uri="{FF2B5EF4-FFF2-40B4-BE49-F238E27FC236}">
                <a16:creationId xmlns:a16="http://schemas.microsoft.com/office/drawing/2014/main" id="{CD01927A-7612-49D7-9B0D-7957E16BF5D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7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7"/>
          <p:cNvSpPr txBox="1">
            <a:spLocks noGrp="1"/>
          </p:cNvSpPr>
          <p:nvPr>
            <p:ph type="body"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8" name="Google Shape;48;p37"/>
          <p:cNvSpPr txBox="1">
            <a:spLocks noGrp="1"/>
          </p:cNvSpPr>
          <p:nvPr>
            <p:ph type="body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pic>
        <p:nvPicPr>
          <p:cNvPr id="7" name="Google Shape;15;p60">
            <a:extLst>
              <a:ext uri="{FF2B5EF4-FFF2-40B4-BE49-F238E27FC236}">
                <a16:creationId xmlns:a16="http://schemas.microsoft.com/office/drawing/2014/main" id="{0DA1A1E1-3C21-4E63-9754-1BD44A52DB9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75D45107-AF5E-46AF-9347-3F66D1BC7573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2;p29">
            <a:extLst>
              <a:ext uri="{FF2B5EF4-FFF2-40B4-BE49-F238E27FC236}">
                <a16:creationId xmlns:a16="http://schemas.microsoft.com/office/drawing/2014/main" id="{F88FE855-0AC4-4B21-BED5-59DB980882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8"/>
          <p:cNvSpPr txBox="1"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8"/>
          <p:cNvSpPr>
            <a:spLocks noGrp="1"/>
          </p:cNvSpPr>
          <p:nvPr>
            <p:ph type="pic" idx="2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38"/>
          <p:cNvSpPr txBox="1">
            <a:spLocks noGrp="1"/>
          </p:cNvSpPr>
          <p:nvPr>
            <p:ph type="body" idx="1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pic>
        <p:nvPicPr>
          <p:cNvPr id="7" name="Google Shape;15;p60">
            <a:extLst>
              <a:ext uri="{FF2B5EF4-FFF2-40B4-BE49-F238E27FC236}">
                <a16:creationId xmlns:a16="http://schemas.microsoft.com/office/drawing/2014/main" id="{91DBD2F5-841D-4590-B27C-99E75AAF7637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9A747833-A3F7-4975-B141-54C06DB6B627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2;p29">
            <a:extLst>
              <a:ext uri="{FF2B5EF4-FFF2-40B4-BE49-F238E27FC236}">
                <a16:creationId xmlns:a16="http://schemas.microsoft.com/office/drawing/2014/main" id="{61A73DEA-CB83-4C4A-A00D-CC6018C36A2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9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9"/>
          <p:cNvSpPr txBox="1">
            <a:spLocks noGrp="1"/>
          </p:cNvSpPr>
          <p:nvPr>
            <p:ph type="body" idx="1"/>
          </p:nvPr>
        </p:nvSpPr>
        <p:spPr>
          <a:xfrm rot="5400000">
            <a:off x="2690019" y="-594518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pic>
        <p:nvPicPr>
          <p:cNvPr id="6" name="Google Shape;15;p60">
            <a:extLst>
              <a:ext uri="{FF2B5EF4-FFF2-40B4-BE49-F238E27FC236}">
                <a16:creationId xmlns:a16="http://schemas.microsoft.com/office/drawing/2014/main" id="{96B613E1-FEB9-4A93-BB71-A3750814EA8D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2823" b="10461"/>
          <a:stretch/>
        </p:blipFill>
        <p:spPr>
          <a:xfrm>
            <a:off x="9504097" y="6467474"/>
            <a:ext cx="361082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CAF9013D-715A-4621-BDE6-B14F03D66FC8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538" y="6550261"/>
            <a:ext cx="419100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2;p29">
            <a:extLst>
              <a:ext uri="{FF2B5EF4-FFF2-40B4-BE49-F238E27FC236}">
                <a16:creationId xmlns:a16="http://schemas.microsoft.com/office/drawing/2014/main" id="{0F367CB4-EA82-4DED-B04F-FC9206ECF13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?><Relationships xmlns="http://schemas.openxmlformats.org/package/2006/relationships"><Relationship Target="../slideLayouts/slideLayout8.xml" Type="http://schemas.openxmlformats.org/officeDocument/2006/relationships/slideLayout" Id="rId8"></Relationship><Relationship Target="../slideLayouts/slideLayout13.xml" Type="http://schemas.openxmlformats.org/officeDocument/2006/relationships/slideLayout" Id="rId13"></Relationship><Relationship Target="../slideLayouts/slideLayout3.xml" Type="http://schemas.openxmlformats.org/officeDocument/2006/relationships/slideLayout" Id="rId3"></Relationship><Relationship Target="../slideLayouts/slideLayout7.xml" Type="http://schemas.openxmlformats.org/officeDocument/2006/relationships/slideLayout" Id="rId7"></Relationship><Relationship Target="../slideLayouts/slideLayout12.xml" Type="http://schemas.openxmlformats.org/officeDocument/2006/relationships/slideLayout" Id="rId12"></Relationship><Relationship Target="../slideLayouts/slideLayout2.xml" Type="http://schemas.openxmlformats.org/officeDocument/2006/relationships/slideLayout" Id="rId2"></Relationship><Relationship Target="../slideLayouts/slideLayout1.xml" Type="http://schemas.openxmlformats.org/officeDocument/2006/relationships/slideLayout" Id="rId1"></Relationship><Relationship Target="../slideLayouts/slideLayout6.xml" Type="http://schemas.openxmlformats.org/officeDocument/2006/relationships/slideLayout" Id="rId6"></Relationship><Relationship Target="../slideLayouts/slideLayout11.xml" Type="http://schemas.openxmlformats.org/officeDocument/2006/relationships/slideLayout" Id="rId11"></Relationship><Relationship Target="../slideLayouts/slideLayout5.xml" Type="http://schemas.openxmlformats.org/officeDocument/2006/relationships/slideLayout" Id="rId5"></Relationship><Relationship Target="../slideLayouts/slideLayout10.xml" Type="http://schemas.openxmlformats.org/officeDocument/2006/relationships/slideLayout" Id="rId10"></Relationship><Relationship Target="../slideLayouts/slideLayout4.xml" Type="http://schemas.openxmlformats.org/officeDocument/2006/relationships/slideLayout" Id="rId4"></Relationship><Relationship Target="../slideLayouts/slideLayout9.xml" Type="http://schemas.openxmlformats.org/officeDocument/2006/relationships/slideLayout" Id="rId9"></Relationship><Relationship Target="../theme/theme1.xml" Type="http://schemas.openxmlformats.org/officeDocument/2006/relationships/theme" Id="rId14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9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9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9"/>
          <p:cNvSpPr txBox="1"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 dirty="0"/>
          </a:p>
        </p:txBody>
      </p:sp>
      <p:sp>
        <p:nvSpPr>
          <p:cNvPr id="8" name="Google Shape;13;p60">
            <a:extLst>
              <a:ext uri="{FF2B5EF4-FFF2-40B4-BE49-F238E27FC236}">
                <a16:creationId xmlns:a16="http://schemas.microsoft.com/office/drawing/2014/main" id="{D17F7651-1598-4E2A-96DC-DC99E9AE406D}"/>
              </a:ext>
            </a:extLst>
          </p:cNvPr>
          <p:cNvSpPr/>
          <p:nvPr userDrawn="1"/>
        </p:nvSpPr>
        <p:spPr>
          <a:xfrm>
            <a:off x="0" y="6743700"/>
            <a:ext cx="9906000" cy="114300"/>
          </a:xfrm>
          <a:prstGeom prst="rect">
            <a:avLst/>
          </a:prstGeom>
          <a:gradFill flip="none" rotWithShape="1">
            <a:gsLst>
              <a:gs pos="100000">
                <a:srgbClr val="0555A8"/>
              </a:gs>
              <a:gs pos="100000">
                <a:srgbClr val="0555A8"/>
              </a:gs>
              <a:gs pos="100000">
                <a:srgbClr val="E2771E"/>
              </a:gs>
              <a:gs pos="35398">
                <a:srgbClr val="F57F1B"/>
              </a:gs>
              <a:gs pos="9000">
                <a:srgbClr val="F57F1B"/>
              </a:gs>
              <a:gs pos="68000">
                <a:srgbClr val="0555A8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0" i="1" u="none" strike="noStrike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" name="Google Shape;14;p60">
            <a:extLst>
              <a:ext uri="{FF2B5EF4-FFF2-40B4-BE49-F238E27FC236}">
                <a16:creationId xmlns:a16="http://schemas.microsoft.com/office/drawing/2014/main" id="{F04924F2-DFDF-41DF-9BFA-1CE33A11AA24}"/>
              </a:ext>
            </a:extLst>
          </p:cNvPr>
          <p:cNvSpPr txBox="1"/>
          <p:nvPr userDrawn="1"/>
        </p:nvSpPr>
        <p:spPr>
          <a:xfrm>
            <a:off x="81643" y="6467475"/>
            <a:ext cx="9742714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Avaliação Institucional – 2º semestre de 2025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2" r:id="rId12"/>
    <p:sldLayoutId id="2147483663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notesSlides/notesSlide1.xml" Type="http://schemas.openxmlformats.org/officeDocument/2006/relationships/notesSlide" Id="rId2"></Relationship><Relationship Target="../slideLayouts/slideLayout1.xml" Type="http://schemas.openxmlformats.org/officeDocument/2006/relationships/slideLayout" Id="rId1"></Relationship><Relationship Target="../media/hdphoto1.wdp" Type="http://schemas.microsoft.com/office/2007/relationships/hdphoto" Id="rId5"></Relationship><Relationship Target="../media/image4.png" Type="http://schemas.openxmlformats.org/officeDocument/2006/relationships/image" Id="rId4"></Relationship></Relationships>
</file>

<file path=ppt/slides/_rels/slide10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0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1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1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2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2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3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3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4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4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5.xml.rels><?xml version="1.0" encoding="UTF-8" ?><Relationships xmlns="http://schemas.openxmlformats.org/package/2006/relationships"><Relationship Target="../media/image7.png" Type="http://schemas.openxmlformats.org/officeDocument/2006/relationships/image" Id="rId3"></Relationship><Relationship Target="../notesSlides/notesSlide15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Relationship Target="../media/hdphoto3.wdp" Type="http://schemas.microsoft.com/office/2007/relationships/hdphoto" Id="rId4"></Relationship></Relationships>
</file>

<file path=ppt/slides/_rels/slide16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6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7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7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8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18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19.xml.rels><?xml version="1.0" encoding="UTF-8" ?><Relationships xmlns="http://schemas.openxmlformats.org/package/2006/relationships"><Relationship Target="../media/image8.png" Type="http://schemas.openxmlformats.org/officeDocument/2006/relationships/image" Id="rId3"></Relationship><Relationship Target="../notesSlides/notesSlide19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Relationship Target="../media/hdphoto4.wdp" Type="http://schemas.microsoft.com/office/2007/relationships/hdphoto" Id="rId4"></Relationship></Relationships>
</file>

<file path=ppt/slides/_rels/slide2.xml.rels><?xml version="1.0" encoding="UTF-8" ?><Relationships xmlns="http://schemas.openxmlformats.org/package/2006/relationships"><Relationship Target="../notesSlides/notesSlide2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20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20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21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21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22.xml.rels><?xml version="1.0" encoding="UTF-8" ?><Relationships xmlns="http://schemas.openxmlformats.org/package/2006/relationships"><Relationship Target="../notesSlides/notesSlide22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/Relationships>
</file>

<file path=ppt/slides/_rels/slide23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23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24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24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Relationship Target="../media/image9.png" Type="http://schemas.openxmlformats.org/officeDocument/2006/relationships/image" Id="rId4"></Relationship></Relationships>
</file>

<file path=ppt/slides/_rels/slide25.xml.rels><?xml version="1.0" encoding="UTF-8" ?><Relationships xmlns="http://schemas.openxmlformats.org/package/2006/relationships"><Relationship Target="../media/image10.jpeg" Type="http://schemas.openxmlformats.org/officeDocument/2006/relationships/image" Id="rId3"></Relationship><Relationship Target="../notesSlides/notesSlide25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/Relationships>
</file>

<file path=ppt/slides/_rels/slide26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26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27.xml.rels><?xml version="1.0" encoding="UTF-8" ?><Relationships xmlns="http://schemas.openxmlformats.org/package/2006/relationships"><Relationship Target="../media/image11.png" Type="http://schemas.openxmlformats.org/officeDocument/2006/relationships/image" Id="rId3"></Relationship><Relationship Target="slide19.xml" Type="http://schemas.openxmlformats.org/officeDocument/2006/relationships/slide" Id="rId2"></Relationship><Relationship Target="../slideLayouts/slideLayout6.xml" Type="http://schemas.openxmlformats.org/officeDocument/2006/relationships/slideLayout" Id="rId1"></Relationship><Relationship Target="../media/image12.png" Type="http://schemas.openxmlformats.org/officeDocument/2006/relationships/image" Id="rId4"></Relationship></Relationships>
</file>

<file path=ppt/slides/_rels/slide28.xml.rels><?xml version="1.0" encoding="UTF-8" ?><Relationships xmlns="http://schemas.openxmlformats.org/package/2006/relationships"><Relationship Target="../media/image11.png" Type="http://schemas.openxmlformats.org/officeDocument/2006/relationships/image" Id="rId3"></Relationship><Relationship Target="slide19.xml" Type="http://schemas.openxmlformats.org/officeDocument/2006/relationships/slide" Id="rId2"></Relationship><Relationship Target="../slideLayouts/slideLayout6.xml" Type="http://schemas.openxmlformats.org/officeDocument/2006/relationships/slideLayout" Id="rId1"></Relationship><Relationship Target="../media/image12.png" Type="http://schemas.openxmlformats.org/officeDocument/2006/relationships/image" Id="rId4"></Relationship></Relationships>
</file>

<file path=ppt/slides/_rels/slide29.xml.rels><?xml version="1.0" encoding="UTF-8" ?><Relationships xmlns="http://schemas.openxmlformats.org/package/2006/relationships"><Relationship Target="../media/image11.png" Type="http://schemas.openxmlformats.org/officeDocument/2006/relationships/image" Id="rId3"></Relationship><Relationship Target="slide19.xml" Type="http://schemas.openxmlformats.org/officeDocument/2006/relationships/slide" Id="rId2"></Relationship><Relationship Target="../slideLayouts/slideLayout6.xml" Type="http://schemas.openxmlformats.org/officeDocument/2006/relationships/slideLayout" Id="rId1"></Relationship><Relationship Target="../media/image12.png" Type="http://schemas.openxmlformats.org/officeDocument/2006/relationships/image" Id="rId4"></Relationship></Relationships>
</file>

<file path=ppt/slides/_rels/slide3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3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30.xml.rels><?xml version="1.0" encoding="UTF-8" ?><Relationships xmlns="http://schemas.openxmlformats.org/package/2006/relationships"><Relationship Target="../media/image13.png" Type="http://schemas.openxmlformats.org/officeDocument/2006/relationships/image" Id="rId3"></Relationship><Relationship Target="slide19.xml" Type="http://schemas.openxmlformats.org/officeDocument/2006/relationships/slide" Id="rId2"></Relationship><Relationship Target="../slideLayouts/slideLayout6.xml" Type="http://schemas.openxmlformats.org/officeDocument/2006/relationships/slideLayout" Id="rId1"></Relationship><Relationship Target="../media/image12.png" Type="http://schemas.openxmlformats.org/officeDocument/2006/relationships/image" Id="rId4"></Relationship></Relationships>
</file>

<file path=ppt/slides/_rels/slide31.xml.rels><?xml version="1.0" encoding="UTF-8" ?><Relationships xmlns="http://schemas.openxmlformats.org/package/2006/relationships"><Relationship Target="../media/image13.png" Type="http://schemas.openxmlformats.org/officeDocument/2006/relationships/image" Id="rId3"></Relationship><Relationship Target="slide19.xml" Type="http://schemas.openxmlformats.org/officeDocument/2006/relationships/slide" Id="rId2"></Relationship><Relationship Target="../slideLayouts/slideLayout6.xml" Type="http://schemas.openxmlformats.org/officeDocument/2006/relationships/slideLayout" Id="rId1"></Relationship><Relationship Target="../media/image12.png" Type="http://schemas.openxmlformats.org/officeDocument/2006/relationships/image" Id="rId4"></Relationship></Relationships>
</file>

<file path=ppt/slides/_rels/slide32.xml.rels><?xml version="1.0" encoding="UTF-8" ?><Relationships xmlns="http://schemas.openxmlformats.org/package/2006/relationships"><Relationship Target="../notesSlides/notesSlide27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/Relationships>
</file>

<file path=ppt/slides/_rels/slide33.xml.rels><?xml version="1.0" encoding="UTF-8" ?><Relationships xmlns="http://schemas.openxmlformats.org/package/2006/relationships"><Relationship Target="../charts/chart1.xml" Type="http://schemas.openxmlformats.org/officeDocument/2006/relationships/chart" Id="rId3"></Relationship><Relationship Target="../notesSlides/notesSlide28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Relationship Target="slide19.xml" Type="http://schemas.openxmlformats.org/officeDocument/2006/relationships/slide" Id="rId5"></Relationship><Relationship Target="../media/image14.png" Type="http://schemas.openxmlformats.org/officeDocument/2006/relationships/image" Id="rId4"></Relationship></Relationships>
</file>

<file path=ppt/slides/_rels/slide4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4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5.xml.rels><?xml version="1.0" encoding="UTF-8" ?><Relationships xmlns="http://schemas.openxmlformats.org/package/2006/relationships"><Relationship Target="../media/image5.png" Type="http://schemas.openxmlformats.org/officeDocument/2006/relationships/image" Id="rId3"></Relationship><Relationship Target="../notesSlides/notesSlide5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Relationship Target="../media/hdphoto2.wdp" Type="http://schemas.microsoft.com/office/2007/relationships/hdphoto" Id="rId4"></Relationship></Relationships>
</file>

<file path=ppt/slides/_rels/slide6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6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7.xml.rels><?xml version="1.0" encoding="UTF-8" ?><Relationships xmlns="http://schemas.openxmlformats.org/package/2006/relationships"><Relationship Target="../media/image6.jpg" Type="http://schemas.openxmlformats.org/officeDocument/2006/relationships/image" Id="rId3"></Relationship><Relationship Target="../notesSlides/notesSlide7.xml" Type="http://schemas.openxmlformats.org/officeDocument/2006/relationships/notesSlide" Id="rId2"></Relationship><Relationship Target="../slideLayouts/slideLayout13.xml" Type="http://schemas.openxmlformats.org/officeDocument/2006/relationships/slideLayout" Id="rId1"></Relationship></Relationships>
</file>

<file path=ppt/slides/_rels/slide8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8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_rels/slide9.xml.rels><?xml version="1.0" encoding="UTF-8" ?><Relationships xmlns="http://schemas.openxmlformats.org/package/2006/relationships"><Relationship Target="slide19.xml" Type="http://schemas.openxmlformats.org/officeDocument/2006/relationships/slide" Id="rId3"></Relationship><Relationship Target="../notesSlides/notesSlide9.xml" Type="http://schemas.openxmlformats.org/officeDocument/2006/relationships/notesSlide" Id="rId2"></Relationship><Relationship Target="../slideLayouts/slideLayout6.xml" Type="http://schemas.openxmlformats.org/officeDocument/2006/relationships/slideLayout" Id="rId1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488504" y="557824"/>
            <a:ext cx="8748217" cy="620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</a:pPr>
            <a:r>
              <a:rPr lang="pt-BR" sz="5400" b="1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Avaliação Institucional USCS</a:t>
            </a:r>
            <a:endParaRPr sz="1200" dirty="0"/>
          </a:p>
          <a:p>
            <a:pPr marL="0" marR="0" lvl="0" indent="0" algn="ctr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ahoma"/>
              <a:buNone/>
            </a:pPr>
            <a:endParaRPr lang="pt-BR" sz="4400" b="1" dirty="0">
              <a:solidFill>
                <a:srgbClr val="333399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ahoma"/>
              <a:buNone/>
            </a:pPr>
            <a:endParaRPr lang="pt-BR" sz="4400" b="1" dirty="0">
              <a:solidFill>
                <a:srgbClr val="002060"/>
              </a:solidFill>
              <a:latin typeface="Tahoma"/>
              <a:ea typeface="Tahoma"/>
              <a:cs typeface="Tahoma"/>
              <a:sym typeface="Tahoma"/>
            </a:endParaRPr>
          </a:p>
          <a:p>
            <a:pPr lvl="0" algn="ctr">
              <a:spcBef>
                <a:spcPts val="3600"/>
              </a:spcBef>
              <a:buClr>
                <a:schemeClr val="dk1"/>
              </a:buClr>
              <a:buSzPts val="4400"/>
            </a:pPr>
            <a:r>
              <a:rPr lang="pt-BR" sz="44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FARMÁCIA</a:t>
            </a:r>
            <a:endParaRPr sz="4400" b="1" dirty="0">
              <a:solidFill>
                <a:srgbClr val="002060"/>
              </a:solidFill>
              <a:latin typeface="Tahoma"/>
              <a:ea typeface="Tahoma"/>
              <a:cs typeface="Tahoma"/>
            </a:endParaRPr>
          </a:p>
          <a:p>
            <a:pPr marL="0" marR="0" lvl="0" indent="0" algn="ctr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ahoma"/>
              <a:buNone/>
            </a:pPr>
            <a:endParaRPr lang="pt-BR" sz="3600" b="1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6" name="Picture 4" descr="Nenhuma descrição de foto disponível.">
            <a:extLst>
              <a:ext uri="{FF2B5EF4-FFF2-40B4-BE49-F238E27FC236}">
                <a16:creationId xmlns:a16="http://schemas.microsoft.com/office/drawing/2014/main" id="{C8C68759-06E2-4367-9228-5EA4B9835B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03" b="62616"/>
          <a:stretch/>
        </p:blipFill>
        <p:spPr bwMode="auto">
          <a:xfrm>
            <a:off x="2811141" y="2368412"/>
            <a:ext cx="4283718" cy="1160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78C1E2F-F7CF-4C0F-8B9D-CAE7A3E92AAF}"/>
              </a:ext>
            </a:extLst>
          </p:cNvPr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890" b="90549" l="10000" r="90000">
                        <a14:foregroundMark x1="45583" y1="10549" x2="45583" y2="10549"/>
                        <a14:foregroundMark x1="60000" y1="40220" x2="60000" y2="40220"/>
                        <a14:foregroundMark x1="53333" y1="66813" x2="53333" y2="66813"/>
                        <a14:foregroundMark x1="50167" y1="76703" x2="50167" y2="76703"/>
                        <a14:foregroundMark x1="49000" y1="80659" x2="49000" y2="80659"/>
                        <a14:foregroundMark x1="49833" y1="90549" x2="49833" y2="90549"/>
                        <a14:backgroundMark x1="54167" y1="45714" x2="54167" y2="45714"/>
                        <a14:backgroundMark x1="52750" y1="52527" x2="52750" y2="52527"/>
                        <a14:backgroundMark x1="54167" y1="41758" x2="54167" y2="417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117" y="3633245"/>
            <a:ext cx="3373765" cy="1564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Google Shape;175;p11"/>
          <p:cNvGraphicFramePr/>
          <p:nvPr>
            <p:extLst>
              <p:ext uri="{D42A27DB-BD31-4B8C-83A1-F6EECF244321}">
                <p14:modId xmlns:p14="http://schemas.microsoft.com/office/powerpoint/2010/main" val="2935175509"/>
              </p:ext>
            </p:extLst>
          </p:nvPr>
        </p:nvGraphicFramePr>
        <p:xfrm>
          <a:off x="730064" y="1142500"/>
          <a:ext cx="8543418" cy="4252787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930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1215748170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1856780275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1980826847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2366296848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16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FARMÁCIA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Sinalização para a localização das salas de aula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8,5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Sinalização para a localização de outras áreas da Universidade (exceto salas de aula)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8,4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777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Instalações do Auditório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9,0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Acomodações da sala de aula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das instalações sanitárias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8,0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das instalações da Praça de Alimentação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82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8,3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qualidade da alimentação na Praça de Alimentação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7,9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60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praticidade de acesso para uso do Aplicativo </a:t>
                      </a:r>
                      <a:r>
                        <a:rPr lang="pt-BR" sz="1100" b="0" i="0" u="none" strike="noStrike" cap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Magikey</a:t>
                      </a: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(sistema de liberação de catracas)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76" name="Google Shape;176;p11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77" name="Google Shape;177;p11"/>
          <p:cNvSpPr/>
          <p:nvPr/>
        </p:nvSpPr>
        <p:spPr>
          <a:xfrm>
            <a:off x="726089" y="659152"/>
            <a:ext cx="8547391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sp>
        <p:nvSpPr>
          <p:cNvPr id="180" name="Google Shape;180;p11"/>
          <p:cNvSpPr/>
          <p:nvPr/>
        </p:nvSpPr>
        <p:spPr>
          <a:xfrm>
            <a:off x="676586" y="5395287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E750B7BF-93BB-48EE-B082-3CDBF1A1B6AB}"/>
              </a:ext>
            </a:extLst>
          </p:cNvPr>
          <p:cNvGrpSpPr/>
          <p:nvPr/>
        </p:nvGrpSpPr>
        <p:grpSpPr>
          <a:xfrm>
            <a:off x="839745" y="1142500"/>
            <a:ext cx="2716472" cy="522458"/>
            <a:chOff x="3524393" y="5920152"/>
            <a:chExt cx="2470101" cy="522458"/>
          </a:xfrm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B191EAE7-81BE-48B3-92BD-EDE47C8A368A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4109F7A1-1EB1-4CDE-B4A0-4385514484F3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01A5B18E-4433-4B1F-A6BE-CD83E9FD8B27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C0115CB7-AF38-4070-878C-945BC3CBB350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89162C90-95D4-4590-9659-85EF7C0B55A1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13B13BB3-FB67-49A6-B130-8BAFD8F859F9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4CAED086-E141-4C3B-9302-0A463AAE2A8E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D8270204-3A62-4038-BDFE-72434FADE724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E0235244-A4AE-4300-9B3B-321427D48D0B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F5A53674-8397-4341-926F-17871A735812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1" name="Agrupar 20">
              <a:extLst>
                <a:ext uri="{FF2B5EF4-FFF2-40B4-BE49-F238E27FC236}">
                  <a16:creationId xmlns:a16="http://schemas.microsoft.com/office/drawing/2014/main" id="{DD0AF852-EF90-42D4-B8A1-379B147A77BA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4" name="Elipse 23">
                <a:extLst>
                  <a:ext uri="{FF2B5EF4-FFF2-40B4-BE49-F238E27FC236}">
                    <a16:creationId xmlns:a16="http://schemas.microsoft.com/office/drawing/2014/main" id="{D09B827F-0527-4B19-9185-5437D61097F5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BC4DE90C-F31E-4CE5-BB8E-38DAA4C6A323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BCF73659-1B1E-487D-8694-0840F850E3FB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EE46A3E4-0353-4C34-92ED-442341273D61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26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F6382DF1-B701-4423-BB8A-A33E84185026}"/>
              </a:ext>
            </a:extLst>
          </p:cNvPr>
          <p:cNvSpPr/>
          <p:nvPr/>
        </p:nvSpPr>
        <p:spPr>
          <a:xfrm>
            <a:off x="55563" y="241999"/>
            <a:ext cx="936275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com as INSTALAÇÕES GERAIS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sz="1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8A1AAFF-3DAE-4FE1-A925-5FCC5328782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10</a:t>
            </a:fld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8" name="Google Shape;188;p12"/>
          <p:cNvSpPr/>
          <p:nvPr/>
        </p:nvSpPr>
        <p:spPr>
          <a:xfrm>
            <a:off x="704528" y="761814"/>
            <a:ext cx="8568952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graphicFrame>
        <p:nvGraphicFramePr>
          <p:cNvPr id="190" name="Google Shape;190;p12"/>
          <p:cNvGraphicFramePr/>
          <p:nvPr>
            <p:extLst>
              <p:ext uri="{D42A27DB-BD31-4B8C-83A1-F6EECF244321}">
                <p14:modId xmlns:p14="http://schemas.microsoft.com/office/powerpoint/2010/main" val="2956069096"/>
              </p:ext>
            </p:extLst>
          </p:nvPr>
        </p:nvGraphicFramePr>
        <p:xfrm>
          <a:off x="704528" y="1288691"/>
          <a:ext cx="8568960" cy="3243900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761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2573246888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437078009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4091133618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121208996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59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FARMÁCIA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das Instalações do Laboratório (dimensão, conservação, acústica, iluminação e limpeza)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8,8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Facilidade de acesso para uso dos equipamentos do laboratório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70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8,5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Disponibilidade para uso do laboratório do seu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8,6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Qualidade/conservação dos equipamentos do laboratório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8,3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92" name="Google Shape;192;p12"/>
          <p:cNvSpPr/>
          <p:nvPr/>
        </p:nvSpPr>
        <p:spPr>
          <a:xfrm>
            <a:off x="643390" y="4532591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BED5935A-DAD1-446E-BA4C-3CFCCE44A23B}"/>
              </a:ext>
            </a:extLst>
          </p:cNvPr>
          <p:cNvGrpSpPr/>
          <p:nvPr/>
        </p:nvGrpSpPr>
        <p:grpSpPr>
          <a:xfrm>
            <a:off x="704528" y="1288259"/>
            <a:ext cx="2834200" cy="522458"/>
            <a:chOff x="3524393" y="5920152"/>
            <a:chExt cx="2470101" cy="522458"/>
          </a:xfrm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CECE3F8A-D0F3-4135-BCE7-0F38C32DC653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992E686D-5ED0-4409-85BD-983DB7A18328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474131BD-25D1-4024-8E55-68B20A013197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7C0E653A-5067-4E51-903A-25D7C35FE5E7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10E483A7-BE16-466F-BD0F-377B3C0AF36E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33BF70BC-67B7-4C2D-94D9-2E22DB9277D9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6AA01DAE-E06B-403C-8A94-DB28D627A5BA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C438A2CE-3BE4-4E9A-94EF-18D689274BC1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9B796F32-9021-43DE-B2D9-9E9D60B80BB5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76AD7F4F-D348-4449-98FD-BFA106C21097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1" name="Agrupar 20">
              <a:extLst>
                <a:ext uri="{FF2B5EF4-FFF2-40B4-BE49-F238E27FC236}">
                  <a16:creationId xmlns:a16="http://schemas.microsoft.com/office/drawing/2014/main" id="{F8CF7A6E-1FAF-4C66-9A00-E551F1C4A0A1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4" name="Elipse 23">
                <a:extLst>
                  <a:ext uri="{FF2B5EF4-FFF2-40B4-BE49-F238E27FC236}">
                    <a16:creationId xmlns:a16="http://schemas.microsoft.com/office/drawing/2014/main" id="{FF8EA11D-D7DA-4D30-BEE2-E2EFA6121BD0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9A8CE613-11C0-4FBD-9493-9299EA646BF5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644930ED-F649-418B-BEE5-6E67C3C735BD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2D3A68BC-45BA-4810-BA0D-152BE4AF79F3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26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7FD38716-2170-4097-884E-56F059E88A79}"/>
              </a:ext>
            </a:extLst>
          </p:cNvPr>
          <p:cNvSpPr/>
          <p:nvPr/>
        </p:nvSpPr>
        <p:spPr>
          <a:xfrm>
            <a:off x="55563" y="232855"/>
            <a:ext cx="7539036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kern="1200" dirty="0">
                <a:latin typeface="Tahoma" panose="020B0604030504040204" pitchFamily="34" charset="0"/>
                <a:cs typeface="Arial" charset="0"/>
              </a:rPr>
              <a:t> Avaliação da Satisfação com os LABORATÓRIOS </a:t>
            </a:r>
            <a:r>
              <a:rPr lang="pt-BR" sz="1200" b="1" kern="1200" dirty="0">
                <a:latin typeface="Tahoma" panose="020B0604030504040204" pitchFamily="34" charset="0"/>
                <a:cs typeface="Arial" charset="0"/>
              </a:rPr>
              <a:t>(notas entre 0 e 10)</a:t>
            </a:r>
            <a:endParaRPr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B7594CD-551A-4DBC-ACFF-533DADD1002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11</a:t>
            </a:fld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9" name="Google Shape;199;p13"/>
          <p:cNvGraphicFramePr/>
          <p:nvPr>
            <p:extLst>
              <p:ext uri="{D42A27DB-BD31-4B8C-83A1-F6EECF244321}">
                <p14:modId xmlns:p14="http://schemas.microsoft.com/office/powerpoint/2010/main" val="3338549680"/>
              </p:ext>
            </p:extLst>
          </p:nvPr>
        </p:nvGraphicFramePr>
        <p:xfrm>
          <a:off x="740664" y="1116159"/>
          <a:ext cx="8300607" cy="4655229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695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808719114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533828361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1938517952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1374471635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6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FARMÁCIA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Horário de funcionamento aos usuários da biblioteca</a:t>
                      </a:r>
                      <a:endParaRPr lang="pt-BR" sz="11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50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8,8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8197590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Serviço de empréstimo do acervo da Biblioteca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33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8,9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439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Acomodações para estudo na Biblioteca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54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Variedade de periódicos e revistas acadêmicas para seu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43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8,9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do acesso para consulta online – livros / documentos / periódicos disponíveis na Biblioteca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49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8,8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Atendimento dos funcionários da Biblioteca no relacionamento com os estudantes</a:t>
                      </a:r>
                      <a:endParaRPr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biblioteca virtual ou acesso a obras disponíveis em acervos virtuais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54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8,9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0" name="Google Shape;200;p13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1" name="Google Shape;201;p13"/>
          <p:cNvSpPr/>
          <p:nvPr/>
        </p:nvSpPr>
        <p:spPr>
          <a:xfrm>
            <a:off x="706866" y="790524"/>
            <a:ext cx="8784976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sp>
        <p:nvSpPr>
          <p:cNvPr id="204" name="Google Shape;204;p13"/>
          <p:cNvSpPr/>
          <p:nvPr/>
        </p:nvSpPr>
        <p:spPr>
          <a:xfrm>
            <a:off x="680948" y="5826155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A26CCBDA-E8C3-4976-BF83-09C21AB1613C}"/>
              </a:ext>
            </a:extLst>
          </p:cNvPr>
          <p:cNvGrpSpPr/>
          <p:nvPr/>
        </p:nvGrpSpPr>
        <p:grpSpPr>
          <a:xfrm>
            <a:off x="740664" y="1138783"/>
            <a:ext cx="2470101" cy="522458"/>
            <a:chOff x="3524393" y="5920152"/>
            <a:chExt cx="2470101" cy="522458"/>
          </a:xfrm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A7E1EE8D-F2C6-4215-A0E7-C6AEA6270BA2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B2EC099B-D56D-43C4-906F-D941E66CA22F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C5D5B64-58D2-4CC7-86C1-55CC4D36A208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5469E7AA-29A6-4804-B828-229D800115D2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0136BA39-4DE4-41EA-8C46-4D27183837FE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A5ED857E-B41D-48F9-8314-4CC4FF07A068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CECF917A-169C-4C96-8298-5AFC96E0BE65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93F60B8B-F6AF-458B-AC9A-11C0A60B303C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4C2F5B73-95FB-4216-85BF-AA1EDDCDA24D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3F55BD30-EADC-401E-9599-7EE1560F5C1E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1" name="Agrupar 20">
              <a:extLst>
                <a:ext uri="{FF2B5EF4-FFF2-40B4-BE49-F238E27FC236}">
                  <a16:creationId xmlns:a16="http://schemas.microsoft.com/office/drawing/2014/main" id="{0F59FA95-3772-476B-A4D4-CB8C8C685480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4" name="Elipse 23">
                <a:extLst>
                  <a:ext uri="{FF2B5EF4-FFF2-40B4-BE49-F238E27FC236}">
                    <a16:creationId xmlns:a16="http://schemas.microsoft.com/office/drawing/2014/main" id="{83465A70-004D-4C76-821A-FEAF7A28FCF9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5FEB0AD6-154D-46F3-B4FE-E6879E820CA9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4CBC5200-96F5-43FB-8356-DBDC8195F99B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303A20A6-1064-4411-9886-3CF9C2D8A174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26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570BAAE7-DBF8-412A-8C90-535F87499DCA}"/>
              </a:ext>
            </a:extLst>
          </p:cNvPr>
          <p:cNvSpPr/>
          <p:nvPr/>
        </p:nvSpPr>
        <p:spPr>
          <a:xfrm>
            <a:off x="55563" y="232855"/>
            <a:ext cx="919816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com a BIBLIOTECA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0BF0F0B-D3E1-49D4-BC8D-8C1BEE26272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12</a:t>
            </a:fld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4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12" name="Google Shape;212;p14"/>
          <p:cNvSpPr/>
          <p:nvPr/>
        </p:nvSpPr>
        <p:spPr>
          <a:xfrm>
            <a:off x="560512" y="1029995"/>
            <a:ext cx="8784976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graphicFrame>
        <p:nvGraphicFramePr>
          <p:cNvPr id="213" name="Google Shape;213;p14"/>
          <p:cNvGraphicFramePr/>
          <p:nvPr>
            <p:extLst>
              <p:ext uri="{D42A27DB-BD31-4B8C-83A1-F6EECF244321}">
                <p14:modId xmlns:p14="http://schemas.microsoft.com/office/powerpoint/2010/main" val="3577618207"/>
              </p:ext>
            </p:extLst>
          </p:nvPr>
        </p:nvGraphicFramePr>
        <p:xfrm>
          <a:off x="560512" y="1399522"/>
          <a:ext cx="8510337" cy="3588705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635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3602204270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555480368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105874926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2822144627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43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FARMÁCIA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92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do Portal do Aluno (mentor web) para acompanhamento da sua vida acadêmica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8,7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92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do Portal do aluno (mentor web) para acompanhamento da sua vida financeira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64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8,9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75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Contribuição das funcionalidades do Google for Education para a aprendizagem </a:t>
                      </a:r>
                      <a:endParaRPr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69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9,0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75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qualidade - AVA (Moodle) onde acessa os conteúdos das disciplinas na modalidade EAD</a:t>
                      </a:r>
                      <a:endParaRPr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7,8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75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qualidade do Ambiente da Plataforma </a:t>
                      </a:r>
                      <a:r>
                        <a:rPr lang="pt-BR" sz="1100" b="0" i="0" u="none" strike="noStrike" cap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Altissia</a:t>
                      </a: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(curso de idiomas)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40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7,7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16" name="Google Shape;216;p14"/>
          <p:cNvSpPr/>
          <p:nvPr/>
        </p:nvSpPr>
        <p:spPr>
          <a:xfrm>
            <a:off x="522808" y="5030146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sp>
        <p:nvSpPr>
          <p:cNvPr id="10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56025C3A-FFB2-4E86-AB2D-E4753B073739}"/>
              </a:ext>
            </a:extLst>
          </p:cNvPr>
          <p:cNvSpPr/>
          <p:nvPr/>
        </p:nvSpPr>
        <p:spPr>
          <a:xfrm>
            <a:off x="55563" y="342583"/>
            <a:ext cx="928992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com  SISTEMAS ACADÊMICOS / </a:t>
            </a:r>
          </a:p>
          <a:p>
            <a:pPr marL="317500" lvl="1">
              <a:buClr>
                <a:schemeClr val="dk1"/>
              </a:buClr>
              <a:buSzPts val="2200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                                   SISTEMAS DE INFORMAÇÕES DA USCS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lang="pt-BR" b="1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36DDE165-8570-457C-973F-0B1C6A8A3572}"/>
              </a:ext>
            </a:extLst>
          </p:cNvPr>
          <p:cNvGrpSpPr/>
          <p:nvPr/>
        </p:nvGrpSpPr>
        <p:grpSpPr>
          <a:xfrm>
            <a:off x="560512" y="1399522"/>
            <a:ext cx="2622821" cy="522458"/>
            <a:chOff x="3524393" y="5920152"/>
            <a:chExt cx="2470101" cy="522458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20C64E66-100A-4D7F-89FF-62EF5EA8F814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A22F7F25-527B-467C-933D-70BE7BE184CA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B9E2F505-209F-4DB5-BCCC-71331B05F53C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837D131B-3814-4FE2-9929-7C839CD3132B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F29B52D3-33DA-4570-801E-FCBF39447F72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DC711DFC-87C7-43CA-8EC2-3A225DA3C93F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C41709A0-6244-4F2F-B005-76C1AF21A404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0F37AEE5-4C05-40BA-9E5E-6AB2EBD0569B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01F502F3-02CB-44A0-B893-17E67C8AEE47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5D8EEFF2-D27F-485C-B688-C337E373DEB4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2" name="Agrupar 21">
              <a:extLst>
                <a:ext uri="{FF2B5EF4-FFF2-40B4-BE49-F238E27FC236}">
                  <a16:creationId xmlns:a16="http://schemas.microsoft.com/office/drawing/2014/main" id="{9162A0AD-497D-48E5-8D38-064B4DB5937E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5" name="Elipse 24">
                <a:extLst>
                  <a:ext uri="{FF2B5EF4-FFF2-40B4-BE49-F238E27FC236}">
                    <a16:creationId xmlns:a16="http://schemas.microsoft.com/office/drawing/2014/main" id="{9A01AE43-213A-4841-9B60-8433E828E3BD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81606A50-532A-46F8-8E98-332A41216885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C155F3C9-0270-488C-9980-50C2BF42E2BE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DF907B97-936D-4F74-A3CA-D3EB5B57BE1F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76B5E8E-A63D-4E36-8DF8-5D85AA403FA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13</a:t>
            </a:fld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5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24" name="Google Shape;224;p15"/>
          <p:cNvSpPr/>
          <p:nvPr/>
        </p:nvSpPr>
        <p:spPr>
          <a:xfrm>
            <a:off x="802559" y="895526"/>
            <a:ext cx="8712968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graphicFrame>
        <p:nvGraphicFramePr>
          <p:cNvPr id="226" name="Google Shape;226;p15"/>
          <p:cNvGraphicFramePr/>
          <p:nvPr>
            <p:extLst>
              <p:ext uri="{D42A27DB-BD31-4B8C-83A1-F6EECF244321}">
                <p14:modId xmlns:p14="http://schemas.microsoft.com/office/powerpoint/2010/main" val="1715020970"/>
              </p:ext>
            </p:extLst>
          </p:nvPr>
        </p:nvGraphicFramePr>
        <p:xfrm>
          <a:off x="649224" y="1695578"/>
          <a:ext cx="8624256" cy="2546670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542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570363089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1406452195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83931266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515571282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FARMÁCIA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lang="pt-BR"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lang="pt-BR"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lang="pt-BR"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lang="pt-BR"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123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contribuição para aprendizagem do Sistema do Regime de Dependência  </a:t>
                      </a:r>
                      <a:r>
                        <a:rPr lang="pt-BR" sz="105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[alunos com reprovação]</a:t>
                      </a:r>
                      <a:endParaRPr sz="11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28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8,2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529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Avaliação da contribuição para aprendizagem do Sistema de Adaptação da USCS  [alunos transferidos]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23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8,1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28" name="Google Shape;228;p15"/>
          <p:cNvSpPr/>
          <p:nvPr/>
        </p:nvSpPr>
        <p:spPr>
          <a:xfrm>
            <a:off x="633568" y="4271792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sp>
        <p:nvSpPr>
          <p:cNvPr id="10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4B4361FB-4DD0-4D7F-B775-3574C971E23C}"/>
              </a:ext>
            </a:extLst>
          </p:cNvPr>
          <p:cNvSpPr/>
          <p:nvPr/>
        </p:nvSpPr>
        <p:spPr>
          <a:xfrm>
            <a:off x="55563" y="296863"/>
            <a:ext cx="921791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com o SISTEMA DE DEPENDÊNCIA / ADAPTAÇÃO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B3ADD2C6-7635-44E5-85BD-96C6B5DB0C0F}"/>
              </a:ext>
            </a:extLst>
          </p:cNvPr>
          <p:cNvGrpSpPr/>
          <p:nvPr/>
        </p:nvGrpSpPr>
        <p:grpSpPr>
          <a:xfrm>
            <a:off x="722376" y="1695578"/>
            <a:ext cx="2470101" cy="522458"/>
            <a:chOff x="3524393" y="5920152"/>
            <a:chExt cx="2470101" cy="522458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36E90777-9036-403D-A111-0BA1CA28030C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CFC65813-6267-43C5-A839-F2881F92ED2D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DE68A5FC-A28D-4EC9-8006-512B1FB888CD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18781B23-38AB-454E-9008-96EC243FCF8C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D6E3DAF1-34D1-43B4-88B5-B61E5F7E4850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ACA5A9E8-618E-4F02-B651-9AE8BE495C55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B7C5FEA4-6F95-43F6-9C1A-02E0E405D617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237444BB-E987-40C6-8817-9EB893E1CE76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CB089AA0-5D4F-4C8E-92D6-7073DCCD78F6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2B752930-4425-49A8-B62E-33A03E3F79A0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2" name="Agrupar 21">
              <a:extLst>
                <a:ext uri="{FF2B5EF4-FFF2-40B4-BE49-F238E27FC236}">
                  <a16:creationId xmlns:a16="http://schemas.microsoft.com/office/drawing/2014/main" id="{C68177AC-553D-47CF-8B17-9C2F575E3DB8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5" name="Elipse 24">
                <a:extLst>
                  <a:ext uri="{FF2B5EF4-FFF2-40B4-BE49-F238E27FC236}">
                    <a16:creationId xmlns:a16="http://schemas.microsoft.com/office/drawing/2014/main" id="{C78F24FE-70AD-42E2-848F-B658617121B6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887EEC03-4DB2-4F1C-AE3E-055362E93E25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D96CC571-5994-4AC6-894A-CF39AAE7DD2A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83AE97B2-C97A-4186-A2D3-F5D5FD5CA8A6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435B0D2-84B1-4E47-A96E-AF7463F494A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14</a:t>
            </a:fld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Google Shape;236;p16" descr="O MEDO DE AVALIAR O DESEMPENHO – Blog do Gasparetto"/>
          <p:cNvPicPr preferRelativeResize="0"/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964" b="90391" l="9877" r="89969">
                        <a14:foregroundMark x1="29475" y1="27758" x2="32253" y2="31673"/>
                        <a14:foregroundMark x1="64198" y1="27402" x2="65586" y2="37722"/>
                        <a14:foregroundMark x1="63735" y1="90391" x2="63735" y2="90391"/>
                        <a14:foregroundMark x1="25772" y1="25623" x2="33179" y2="82918"/>
                        <a14:foregroundMark x1="32562" y1="22776" x2="32253" y2="34164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6355141" y="5123363"/>
            <a:ext cx="2745641" cy="11906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417;p36">
            <a:extLst>
              <a:ext uri="{FF2B5EF4-FFF2-40B4-BE49-F238E27FC236}">
                <a16:creationId xmlns:a16="http://schemas.microsoft.com/office/drawing/2014/main" id="{B7DEE028-EA64-4757-AFD8-857BCEC3593E}"/>
              </a:ext>
            </a:extLst>
          </p:cNvPr>
          <p:cNvSpPr txBox="1"/>
          <p:nvPr/>
        </p:nvSpPr>
        <p:spPr>
          <a:xfrm>
            <a:off x="478353" y="1497045"/>
            <a:ext cx="9073008" cy="3200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III. Avaliação  da Satisfação com ...</a:t>
            </a:r>
            <a:endParaRPr dirty="0">
              <a:solidFill>
                <a:srgbClr val="0857A9"/>
              </a:solidFill>
            </a:endParaRPr>
          </a:p>
          <a:p>
            <a:pPr marL="0" marR="0" lvl="0" indent="0" algn="ctr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1" dirty="0">
              <a:solidFill>
                <a:srgbClr val="0857A9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1885950" marR="0" lvl="0" indent="-358775" algn="l" rtl="0">
              <a:spcBef>
                <a:spcPts val="600"/>
              </a:spcBef>
              <a:spcAft>
                <a:spcPts val="0"/>
              </a:spcAft>
              <a:buClrTx/>
              <a:buSzPts val="2800"/>
              <a:buFont typeface="Tahoma"/>
              <a:buChar char="•"/>
            </a:pPr>
            <a:r>
              <a:rPr lang="pt-BR" sz="30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... com a Gestão do Curso</a:t>
            </a:r>
            <a:endParaRPr sz="3000" b="1" dirty="0">
              <a:solidFill>
                <a:srgbClr val="0857A9"/>
              </a:solidFill>
              <a:latin typeface="Tahoma"/>
              <a:ea typeface="Tahoma"/>
              <a:cs typeface="Tahoma"/>
            </a:endParaRPr>
          </a:p>
          <a:p>
            <a:pPr marL="1885950" marR="0" lvl="0" indent="-358775" algn="l" rtl="0">
              <a:spcBef>
                <a:spcPts val="1200"/>
              </a:spcBef>
              <a:spcAft>
                <a:spcPts val="0"/>
              </a:spcAft>
              <a:buClrTx/>
              <a:buSzPts val="2800"/>
              <a:buFont typeface="Tahoma"/>
              <a:buChar char="•"/>
            </a:pPr>
            <a:r>
              <a:rPr lang="pt-BR" sz="30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... com o Curso</a:t>
            </a:r>
            <a:endParaRPr sz="3000" b="1" dirty="0">
              <a:solidFill>
                <a:srgbClr val="0857A9"/>
              </a:solidFill>
              <a:latin typeface="Tahoma"/>
              <a:ea typeface="Tahoma"/>
              <a:cs typeface="Tahoma"/>
            </a:endParaRPr>
          </a:p>
          <a:p>
            <a:pPr marL="1885950" marR="0" lvl="0" indent="-358775" algn="l" rtl="0">
              <a:spcBef>
                <a:spcPts val="1200"/>
              </a:spcBef>
              <a:spcAft>
                <a:spcPts val="0"/>
              </a:spcAft>
              <a:buClrTx/>
              <a:buSzPts val="2800"/>
              <a:buFont typeface="Tahoma"/>
              <a:buChar char="•"/>
            </a:pPr>
            <a:r>
              <a:rPr lang="pt-BR" sz="30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... com a USCS</a:t>
            </a:r>
            <a:endParaRPr sz="3000" b="1" dirty="0">
              <a:solidFill>
                <a:srgbClr val="0857A9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A4FE953F-2C3F-41C2-917B-EB24E0A91B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15</a:t>
            </a:fld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oogle Shape;463;p41">
            <a:extLst>
              <a:ext uri="{FF2B5EF4-FFF2-40B4-BE49-F238E27FC236}">
                <a16:creationId xmlns:a16="http://schemas.microsoft.com/office/drawing/2014/main" id="{437D8184-6763-473C-B02C-53BC3FE470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7173420"/>
              </p:ext>
            </p:extLst>
          </p:nvPr>
        </p:nvGraphicFramePr>
        <p:xfrm>
          <a:off x="701336" y="1495430"/>
          <a:ext cx="8520786" cy="4239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15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34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4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4483">
                  <a:extLst>
                    <a:ext uri="{9D8B030D-6E8A-4147-A177-3AD203B41FA5}">
                      <a16:colId xmlns:a16="http://schemas.microsoft.com/office/drawing/2014/main" val="885856126"/>
                    </a:ext>
                  </a:extLst>
                </a:gridCol>
                <a:gridCol w="854483">
                  <a:extLst>
                    <a:ext uri="{9D8B030D-6E8A-4147-A177-3AD203B41FA5}">
                      <a16:colId xmlns:a16="http://schemas.microsoft.com/office/drawing/2014/main" val="3805909986"/>
                    </a:ext>
                  </a:extLst>
                </a:gridCol>
                <a:gridCol w="854483">
                  <a:extLst>
                    <a:ext uri="{9D8B030D-6E8A-4147-A177-3AD203B41FA5}">
                      <a16:colId xmlns:a16="http://schemas.microsoft.com/office/drawing/2014/main" val="3725375158"/>
                    </a:ext>
                  </a:extLst>
                </a:gridCol>
                <a:gridCol w="854483">
                  <a:extLst>
                    <a:ext uri="{9D8B030D-6E8A-4147-A177-3AD203B41FA5}">
                      <a16:colId xmlns:a16="http://schemas.microsoft.com/office/drawing/2014/main" val="3916370186"/>
                    </a:ext>
                  </a:extLst>
                </a:gridCol>
                <a:gridCol w="854483">
                  <a:extLst>
                    <a:ext uri="{9D8B030D-6E8A-4147-A177-3AD203B41FA5}">
                      <a16:colId xmlns:a16="http://schemas.microsoft.com/office/drawing/2014/main" val="867491848"/>
                    </a:ext>
                  </a:extLst>
                </a:gridCol>
                <a:gridCol w="8544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80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FARMÁCIA</a:t>
                      </a: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2025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  <a:tabLst/>
                        <a:defRPr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</a:t>
                      </a:r>
                      <a:r>
                        <a:rPr lang="pt-BR" sz="1200" b="0" i="0" u="none" strike="noStrike" cap="none" baseline="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</a:t>
                      </a: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Nº de casos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98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123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105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107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Até 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 de casos</a:t>
                      </a:r>
                      <a:endParaRPr dirty="0"/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-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Arial"/>
                          <a:sym typeface="Arial"/>
                        </a:rPr>
                        <a:t>3,1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4,3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3 até 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-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Arial"/>
                          <a:sym typeface="Arial"/>
                        </a:rPr>
                        <a:t>6,1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3,5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5 até 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14,1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Arial"/>
                          <a:sym typeface="Arial"/>
                        </a:rPr>
                        <a:t>5,1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14,5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7 até 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22,5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Arial"/>
                          <a:sym typeface="Arial"/>
                        </a:rPr>
                        <a:t>23,5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28,1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93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9 até 10</a:t>
                      </a:r>
                      <a:endParaRPr lang="pt-BR"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63,4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Arial"/>
                          <a:sym typeface="Arial"/>
                        </a:rPr>
                        <a:t>62,2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77,2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49,6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9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8,3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7,9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Mediana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9,0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Desvio-Padrão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2,3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2,4</a:t>
                      </a:r>
                      <a:endParaRPr kumimoji="0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1° Quartil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7,0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9,0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10,0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  <a:sym typeface="Arial"/>
                        </a:rPr>
                        <a:t>10,0</a:t>
                      </a:r>
                      <a:endParaRPr kumimoji="0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0" name="Google Shape;426;p37">
            <a:extLst>
              <a:ext uri="{FF2B5EF4-FFF2-40B4-BE49-F238E27FC236}">
                <a16:creationId xmlns:a16="http://schemas.microsoft.com/office/drawing/2014/main" id="{FE55EB05-29CD-4AF4-8B4B-5B17F3D0E2DC}"/>
              </a:ext>
            </a:extLst>
          </p:cNvPr>
          <p:cNvSpPr/>
          <p:nvPr/>
        </p:nvSpPr>
        <p:spPr>
          <a:xfrm>
            <a:off x="692605" y="740881"/>
            <a:ext cx="8520789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</a:t>
            </a:r>
            <a:r>
              <a:rPr lang="pt-BR" sz="1300" b="1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sua satisfação/insatisfação com a GESTÃO DO SEU CURSO</a:t>
            </a: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? Para isso, utilize a escala de notas a seguir, onde a nota 0 significa que você está totalmente insatisfeito e a nota 10 que você está totalmente satisfeito.</a:t>
            </a:r>
            <a:endParaRPr sz="1300" b="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DFCF92B4-2BD1-43F1-A454-DC49C7D1371B}"/>
              </a:ext>
            </a:extLst>
          </p:cNvPr>
          <p:cNvSpPr/>
          <p:nvPr/>
        </p:nvSpPr>
        <p:spPr>
          <a:xfrm>
            <a:off x="217213" y="211411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Avaliação da Gestão do Curso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(SATISFAÇÃO: Notas entre 0 e 10)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9C40E504-7E37-49C0-B1A1-AAD471271102}"/>
              </a:ext>
            </a:extLst>
          </p:cNvPr>
          <p:cNvGrpSpPr/>
          <p:nvPr/>
        </p:nvGrpSpPr>
        <p:grpSpPr>
          <a:xfrm>
            <a:off x="701336" y="1698903"/>
            <a:ext cx="2470101" cy="522458"/>
            <a:chOff x="3524393" y="5920152"/>
            <a:chExt cx="2470101" cy="522458"/>
          </a:xfrm>
        </p:grpSpPr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A46970A6-AD15-4A12-9213-0406A30A6C38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4DDD9340-99C4-4F5A-A3E7-0151E8DC7271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5AFE6846-143F-4A43-8050-378744502AC1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4F98D2BA-5DA5-494A-8031-C2FCC42178D4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D128C0F5-54C9-42C3-B176-F045F94A9610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8DA3936B-6305-4BCB-B1F6-038CA7E3468A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363A9152-FB37-4F45-9974-B4A41AF80E61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9184202D-D126-4859-9C10-FAC50A45C74E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0FA15C5-E073-4CD0-856B-6D93DC754F36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DD95F4E7-D90F-4C05-87DB-4CD73458BAD0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5" name="Agrupar 24">
              <a:extLst>
                <a:ext uri="{FF2B5EF4-FFF2-40B4-BE49-F238E27FC236}">
                  <a16:creationId xmlns:a16="http://schemas.microsoft.com/office/drawing/2014/main" id="{B047D731-2BD3-4E18-86E1-8A8A1B4E216A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8" name="Elipse 27">
                <a:extLst>
                  <a:ext uri="{FF2B5EF4-FFF2-40B4-BE49-F238E27FC236}">
                    <a16:creationId xmlns:a16="http://schemas.microsoft.com/office/drawing/2014/main" id="{EB79F2C0-235A-4CD9-B42A-8AA216E1A216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6B79AB91-FBAD-4F5F-B8EE-26B278BD9C55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6" name="CaixaDeTexto 25">
              <a:extLst>
                <a:ext uri="{FF2B5EF4-FFF2-40B4-BE49-F238E27FC236}">
                  <a16:creationId xmlns:a16="http://schemas.microsoft.com/office/drawing/2014/main" id="{AF576F9A-4679-4163-8AB7-F9A0B72CA9DF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id="{F4FE401C-6E67-422C-99BB-24199C90CB04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1D046BD-D06D-43C7-9BAD-A05793B1F49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16</a:t>
            </a:fld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Google Shape;463;p41">
            <a:extLst>
              <a:ext uri="{FF2B5EF4-FFF2-40B4-BE49-F238E27FC236}">
                <a16:creationId xmlns:a16="http://schemas.microsoft.com/office/drawing/2014/main" id="{6ECB2EFD-FAE4-4C4F-AFD1-ADE47E40F0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2842197"/>
              </p:ext>
            </p:extLst>
          </p:nvPr>
        </p:nvGraphicFramePr>
        <p:xfrm>
          <a:off x="576977" y="1619047"/>
          <a:ext cx="8752044" cy="4203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64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0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655">
                  <a:extLst>
                    <a:ext uri="{9D8B030D-6E8A-4147-A177-3AD203B41FA5}">
                      <a16:colId xmlns:a16="http://schemas.microsoft.com/office/drawing/2014/main" val="885856126"/>
                    </a:ext>
                  </a:extLst>
                </a:gridCol>
                <a:gridCol w="899655">
                  <a:extLst>
                    <a:ext uri="{9D8B030D-6E8A-4147-A177-3AD203B41FA5}">
                      <a16:colId xmlns:a16="http://schemas.microsoft.com/office/drawing/2014/main" val="3805909986"/>
                    </a:ext>
                  </a:extLst>
                </a:gridCol>
                <a:gridCol w="899655">
                  <a:extLst>
                    <a:ext uri="{9D8B030D-6E8A-4147-A177-3AD203B41FA5}">
                      <a16:colId xmlns:a16="http://schemas.microsoft.com/office/drawing/2014/main" val="296557646"/>
                    </a:ext>
                  </a:extLst>
                </a:gridCol>
                <a:gridCol w="899655">
                  <a:extLst>
                    <a:ext uri="{9D8B030D-6E8A-4147-A177-3AD203B41FA5}">
                      <a16:colId xmlns:a16="http://schemas.microsoft.com/office/drawing/2014/main" val="2925044186"/>
                    </a:ext>
                  </a:extLst>
                </a:gridCol>
                <a:gridCol w="899655">
                  <a:extLst>
                    <a:ext uri="{9D8B030D-6E8A-4147-A177-3AD203B41FA5}">
                      <a16:colId xmlns:a16="http://schemas.microsoft.com/office/drawing/2014/main" val="2186037778"/>
                    </a:ext>
                  </a:extLst>
                </a:gridCol>
                <a:gridCol w="8996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FARMÁCIA</a:t>
                      </a: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2025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  <a:tabLst/>
                        <a:defRPr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</a:t>
                      </a:r>
                      <a:r>
                        <a:rPr lang="pt-BR" sz="1200" b="0" i="0" u="none" strike="noStrike" cap="none" baseline="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</a:t>
                      </a: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Nº de casos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98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123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105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107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Até 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 de casos</a:t>
                      </a:r>
                      <a:endParaRPr dirty="0"/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-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3,1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2,2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3 até 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2,8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5,1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2,9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5 até 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5,6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5,1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12,7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7 até 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36,6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26,5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30,5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35,1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93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9 até 10</a:t>
                      </a:r>
                      <a:endParaRPr lang="pt-BR"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/>
                          <a:cs typeface="Arial"/>
                          <a:sym typeface="Tahoma"/>
                        </a:rPr>
                        <a:t>55,0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/>
                        <a:cs typeface="Arial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60,2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66,7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47,1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9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Mediana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Desvio-Padrão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2,2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2,0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1° Quartil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5" name="Google Shape;437;p38">
            <a:extLst>
              <a:ext uri="{FF2B5EF4-FFF2-40B4-BE49-F238E27FC236}">
                <a16:creationId xmlns:a16="http://schemas.microsoft.com/office/drawing/2014/main" id="{C60728B8-4736-45A8-B640-8829D1764E44}"/>
              </a:ext>
            </a:extLst>
          </p:cNvPr>
          <p:cNvSpPr/>
          <p:nvPr/>
        </p:nvSpPr>
        <p:spPr>
          <a:xfrm>
            <a:off x="576977" y="833019"/>
            <a:ext cx="875204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14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</a:t>
            </a:r>
            <a:r>
              <a:rPr lang="pt-BR" b="1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sua satisfação/insatisfação com o</a:t>
            </a:r>
            <a:r>
              <a:rPr lang="pt-BR" sz="1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r>
              <a:rPr lang="pt-BR" sz="1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URSO</a:t>
            </a:r>
            <a:r>
              <a:rPr lang="pt-BR" sz="14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? Para isso, utilize a escala de notas a seguir, onde a nota 0 significa que você está totalmente insatisfeito e a nota 10 que você está totalmente satisfeito.</a:t>
            </a:r>
            <a:endParaRPr dirty="0"/>
          </a:p>
        </p:txBody>
      </p:sp>
      <p:sp>
        <p:nvSpPr>
          <p:cNvPr id="19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52BF2F44-2621-4C2B-B042-BEC466CAB20A}"/>
              </a:ext>
            </a:extLst>
          </p:cNvPr>
          <p:cNvSpPr/>
          <p:nvPr/>
        </p:nvSpPr>
        <p:spPr>
          <a:xfrm>
            <a:off x="310104" y="218718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Avaliação da Satisfação com o Curso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(SATISFAÇÃO: Notas entre 0 e 10)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3F671C99-F999-4919-AA66-3B13500755C2}"/>
              </a:ext>
            </a:extLst>
          </p:cNvPr>
          <p:cNvGrpSpPr/>
          <p:nvPr/>
        </p:nvGrpSpPr>
        <p:grpSpPr>
          <a:xfrm>
            <a:off x="576977" y="1717672"/>
            <a:ext cx="2470101" cy="522458"/>
            <a:chOff x="3524393" y="5920152"/>
            <a:chExt cx="2470101" cy="522458"/>
          </a:xfrm>
        </p:grpSpPr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CC0D81DE-6505-40BE-94D5-73577F099110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A5E78144-3C65-4097-84E8-B4358BCE4107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74BBBE2C-AE53-4B40-A517-F54770E07274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7798AA98-850D-4B52-98DF-C8B62713B103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49CFB674-4EA2-47F3-8CE8-3BE6816D9A5B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1D4AF8CD-B506-4EC9-B331-3641D9C5C35E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E0610F4A-56E8-4D1E-B693-E85CB1D180B0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CBC8F87F-4F5E-479D-A4E8-892B6BBAB094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E0EC0727-E7D3-4641-9108-F5D60494339A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30" name="Elipse 29">
              <a:extLst>
                <a:ext uri="{FF2B5EF4-FFF2-40B4-BE49-F238E27FC236}">
                  <a16:creationId xmlns:a16="http://schemas.microsoft.com/office/drawing/2014/main" id="{D1F37595-B390-4E90-89B8-761D7CFC1FFE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31" name="Agrupar 30">
              <a:extLst>
                <a:ext uri="{FF2B5EF4-FFF2-40B4-BE49-F238E27FC236}">
                  <a16:creationId xmlns:a16="http://schemas.microsoft.com/office/drawing/2014/main" id="{F9FE991A-7A6A-487A-9105-83926A3D4D43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34" name="Elipse 33">
                <a:extLst>
                  <a:ext uri="{FF2B5EF4-FFF2-40B4-BE49-F238E27FC236}">
                    <a16:creationId xmlns:a16="http://schemas.microsoft.com/office/drawing/2014/main" id="{1404BDAF-7D4D-4296-9278-D8351580050C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5" name="CaixaDeTexto 34">
                <a:extLst>
                  <a:ext uri="{FF2B5EF4-FFF2-40B4-BE49-F238E27FC236}">
                    <a16:creationId xmlns:a16="http://schemas.microsoft.com/office/drawing/2014/main" id="{206A7194-3590-4BD5-8EEC-086716020493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32" name="CaixaDeTexto 31">
              <a:extLst>
                <a:ext uri="{FF2B5EF4-FFF2-40B4-BE49-F238E27FC236}">
                  <a16:creationId xmlns:a16="http://schemas.microsoft.com/office/drawing/2014/main" id="{0B46BE00-6F51-4E84-A135-FD6B473FE322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33" name="CaixaDeTexto 32">
              <a:extLst>
                <a:ext uri="{FF2B5EF4-FFF2-40B4-BE49-F238E27FC236}">
                  <a16:creationId xmlns:a16="http://schemas.microsoft.com/office/drawing/2014/main" id="{2880F2C3-388C-4AF4-BBA9-3CE72CE0653E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3C6C879-E3CC-49FA-8C86-A8310FBB65E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17</a:t>
            </a:fld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oogle Shape;463;p41">
            <a:extLst>
              <a:ext uri="{FF2B5EF4-FFF2-40B4-BE49-F238E27FC236}">
                <a16:creationId xmlns:a16="http://schemas.microsoft.com/office/drawing/2014/main" id="{CBA83F80-0F09-43A1-8897-B3394D73D1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1436226"/>
              </p:ext>
            </p:extLst>
          </p:nvPr>
        </p:nvGraphicFramePr>
        <p:xfrm>
          <a:off x="563530" y="1666659"/>
          <a:ext cx="8599644" cy="4203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92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0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1035">
                  <a:extLst>
                    <a:ext uri="{9D8B030D-6E8A-4147-A177-3AD203B41FA5}">
                      <a16:colId xmlns:a16="http://schemas.microsoft.com/office/drawing/2014/main" val="885856126"/>
                    </a:ext>
                  </a:extLst>
                </a:gridCol>
                <a:gridCol w="871035">
                  <a:extLst>
                    <a:ext uri="{9D8B030D-6E8A-4147-A177-3AD203B41FA5}">
                      <a16:colId xmlns:a16="http://schemas.microsoft.com/office/drawing/2014/main" val="3805909986"/>
                    </a:ext>
                  </a:extLst>
                </a:gridCol>
                <a:gridCol w="871035">
                  <a:extLst>
                    <a:ext uri="{9D8B030D-6E8A-4147-A177-3AD203B41FA5}">
                      <a16:colId xmlns:a16="http://schemas.microsoft.com/office/drawing/2014/main" val="481369575"/>
                    </a:ext>
                  </a:extLst>
                </a:gridCol>
                <a:gridCol w="871035">
                  <a:extLst>
                    <a:ext uri="{9D8B030D-6E8A-4147-A177-3AD203B41FA5}">
                      <a16:colId xmlns:a16="http://schemas.microsoft.com/office/drawing/2014/main" val="568367244"/>
                    </a:ext>
                  </a:extLst>
                </a:gridCol>
                <a:gridCol w="871035">
                  <a:extLst>
                    <a:ext uri="{9D8B030D-6E8A-4147-A177-3AD203B41FA5}">
                      <a16:colId xmlns:a16="http://schemas.microsoft.com/office/drawing/2014/main" val="2983088918"/>
                    </a:ext>
                  </a:extLst>
                </a:gridCol>
                <a:gridCol w="8710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FARMÁCIA</a:t>
                      </a: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2025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  <a:tabLst/>
                        <a:defRPr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</a:t>
                      </a:r>
                      <a:r>
                        <a:rPr lang="pt-BR" sz="1200" b="0" i="0" u="none" strike="noStrike" cap="none" baseline="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</a:t>
                      </a: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Nº de casos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98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123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107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Até 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 de casos</a:t>
                      </a:r>
                      <a:endParaRPr dirty="0"/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1,4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3 até 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1,4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5 até 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8,5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16,1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7 até 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39,4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30,6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41,0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42,1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37,5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93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9 até 10</a:t>
                      </a:r>
                      <a:endParaRPr lang="pt-BR"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49,3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55,1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50,5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39,6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9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8,2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7,7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Mediana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Desvio-Padrão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1,9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2,1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1° Quartil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Arial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1" name="Google Shape;448;p39">
            <a:extLst>
              <a:ext uri="{FF2B5EF4-FFF2-40B4-BE49-F238E27FC236}">
                <a16:creationId xmlns:a16="http://schemas.microsoft.com/office/drawing/2014/main" id="{34CAEA22-3A6E-43B9-BF7D-473BFB46011E}"/>
              </a:ext>
            </a:extLst>
          </p:cNvPr>
          <p:cNvSpPr/>
          <p:nvPr/>
        </p:nvSpPr>
        <p:spPr>
          <a:xfrm>
            <a:off x="563530" y="903076"/>
            <a:ext cx="8567023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</a:t>
            </a:r>
            <a:r>
              <a:rPr lang="pt-BR" sz="1300" b="1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satisfação/insatisfação atual com a INSTITUIÇÃO como um todo</a:t>
            </a: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? Para isso, utilize a escala de notas a seguir, onde a nota 0 significa que você está totalmente insatisfeito e a nota 10 que você está totalmente satisfeito.</a:t>
            </a:r>
            <a:endParaRPr sz="1300" b="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5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5D9830D1-1D4B-4CC5-B5C0-1DC088836666}"/>
              </a:ext>
            </a:extLst>
          </p:cNvPr>
          <p:cNvSpPr/>
          <p:nvPr/>
        </p:nvSpPr>
        <p:spPr>
          <a:xfrm>
            <a:off x="280093" y="167771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Avaliação Geral da USCS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(SATISFAÇÃO: Notas entre 0 e 10)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C4AE4A02-4946-4F7C-8313-3E8B01CB640A}"/>
              </a:ext>
            </a:extLst>
          </p:cNvPr>
          <p:cNvGrpSpPr/>
          <p:nvPr/>
        </p:nvGrpSpPr>
        <p:grpSpPr>
          <a:xfrm>
            <a:off x="563530" y="1787261"/>
            <a:ext cx="2470101" cy="522458"/>
            <a:chOff x="3524393" y="5920152"/>
            <a:chExt cx="2470101" cy="522458"/>
          </a:xfrm>
        </p:grpSpPr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6A54A06A-4914-41E4-8933-C94066BF0317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7CB4B0A8-5ACD-47A8-AA15-7F3F168D06CC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B7A0D8B5-4CDB-4EBA-AEB2-C3CC0C31CFDE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CBA1431C-E71E-47B0-9662-C7982358C17B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835FA300-AB72-407F-9F25-A3BB3FDA094A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EACE6815-F2EE-420B-A801-4AF766C24AD9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318BCBE5-B757-4DB1-B0DA-B9A020150D6F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F0DB750B-20EC-4C0E-B2D3-E6161C94648E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57C5448C-6B53-4C32-B9B2-5E537193B3C9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1AAA7E24-B96C-411B-A6CC-A8DD56FC547C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7" name="Agrupar 26">
              <a:extLst>
                <a:ext uri="{FF2B5EF4-FFF2-40B4-BE49-F238E27FC236}">
                  <a16:creationId xmlns:a16="http://schemas.microsoft.com/office/drawing/2014/main" id="{059FD8B2-7688-4C89-93C4-7A9571F4E611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30" name="Elipse 29">
                <a:extLst>
                  <a:ext uri="{FF2B5EF4-FFF2-40B4-BE49-F238E27FC236}">
                    <a16:creationId xmlns:a16="http://schemas.microsoft.com/office/drawing/2014/main" id="{0174CCC0-B7F6-4834-896F-A90F1201F6CD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DA280441-7535-4340-9B05-FAA28DC4DF83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1AE20BA1-D12B-4296-92A6-C5D7A6A6F720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9" name="CaixaDeTexto 28">
              <a:extLst>
                <a:ext uri="{FF2B5EF4-FFF2-40B4-BE49-F238E27FC236}">
                  <a16:creationId xmlns:a16="http://schemas.microsoft.com/office/drawing/2014/main" id="{5D4AD138-765B-47E4-B7F9-AFBDADA3F97B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7804FB4-311D-40B8-82A6-A02D33C98B1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18</a:t>
            </a:fld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p20" descr="https://conceitos.com/wp-content/uploads/Recomendacao.jpg"/>
          <p:cNvPicPr preferRelativeResize="0"/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570" b="89243" l="10000" r="92667">
                        <a14:foregroundMark x1="29000" y1="13944" x2="29000" y2="13944"/>
                        <a14:foregroundMark x1="30000" y1="12351" x2="30000" y2="12351"/>
                        <a14:foregroundMark x1="28333" y1="12351" x2="33333" y2="11554"/>
                        <a14:foregroundMark x1="27667" y1="12351" x2="37333" y2="11952"/>
                        <a14:foregroundMark x1="24000" y1="12749" x2="34667" y2="10359"/>
                        <a14:foregroundMark x1="92667" y1="21514" x2="92667" y2="21514"/>
                        <a14:foregroundMark x1="83000" y1="9562" x2="83000" y2="9562"/>
                        <a14:foregroundMark x1="47333" y1="23108" x2="51667" y2="23108"/>
                        <a14:foregroundMark x1="47333" y1="21912" x2="51000" y2="20717"/>
                        <a14:foregroundMark x1="48667" y1="19920" x2="51333" y2="20319"/>
                        <a14:foregroundMark x1="23667" y1="12351" x2="35667" y2="7570"/>
                        <a14:foregroundMark x1="24667" y1="11554" x2="32333" y2="8765"/>
                        <a14:foregroundMark x1="34000" y1="8367" x2="24667" y2="11554"/>
                      </a14:backgroundRemoval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7956153" y="5340538"/>
            <a:ext cx="1813699" cy="151746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455;p40">
            <a:extLst>
              <a:ext uri="{FF2B5EF4-FFF2-40B4-BE49-F238E27FC236}">
                <a16:creationId xmlns:a16="http://schemas.microsoft.com/office/drawing/2014/main" id="{17D5F31F-D164-47E8-B843-F664FB1F266E}"/>
              </a:ext>
            </a:extLst>
          </p:cNvPr>
          <p:cNvSpPr txBox="1"/>
          <p:nvPr/>
        </p:nvSpPr>
        <p:spPr>
          <a:xfrm>
            <a:off x="971688" y="2350314"/>
            <a:ext cx="8136904" cy="233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IV. Recomendação ...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endParaRPr lang="pt-BR" sz="3600" b="1" dirty="0">
              <a:solidFill>
                <a:srgbClr val="0857A9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endParaRPr lang="pt-BR" sz="1000" b="1" dirty="0">
              <a:solidFill>
                <a:srgbClr val="0857A9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571500" marR="0" lvl="0" indent="-57150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... do Curso</a:t>
            </a:r>
          </a:p>
          <a:p>
            <a:pPr marL="571500" marR="0" lvl="0" indent="-57150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... da USCS</a:t>
            </a:r>
            <a:endParaRPr sz="3200" dirty="0">
              <a:solidFill>
                <a:srgbClr val="0857A9"/>
              </a:solidFill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D00373E7-733D-432F-A14C-5BD8C32EAC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19</a:t>
            </a:fld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">
            <a:extLst>
              <a:ext uri="{FF2B5EF4-FFF2-40B4-BE49-F238E27FC236}">
                <a16:creationId xmlns:a16="http://schemas.microsoft.com/office/drawing/2014/main" id="{8FD2B9F3-B469-4AEC-82C4-F168963EA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681" y="1693862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 dirty="0">
              <a:latin typeface="Tahoma" panose="020B0604030504040204" pitchFamily="34" charset="0"/>
            </a:endParaRPr>
          </a:p>
        </p:txBody>
      </p:sp>
      <p:sp>
        <p:nvSpPr>
          <p:cNvPr id="11" name="Google Shape;80;p2">
            <a:extLst>
              <a:ext uri="{FF2B5EF4-FFF2-40B4-BE49-F238E27FC236}">
                <a16:creationId xmlns:a16="http://schemas.microsoft.com/office/drawing/2014/main" id="{7D19FB6A-78F6-48EC-B2BF-5AAFD2C418F8}"/>
              </a:ext>
            </a:extLst>
          </p:cNvPr>
          <p:cNvSpPr txBox="1"/>
          <p:nvPr/>
        </p:nvSpPr>
        <p:spPr>
          <a:xfrm>
            <a:off x="323850" y="460375"/>
            <a:ext cx="902176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pt-BR" sz="2400" b="1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Comissão Própria de Avaliação (CPA)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Google Shape;81;p2">
            <a:extLst>
              <a:ext uri="{FF2B5EF4-FFF2-40B4-BE49-F238E27FC236}">
                <a16:creationId xmlns:a16="http://schemas.microsoft.com/office/drawing/2014/main" id="{B6C18478-9514-424B-8DD0-715138C0881F}"/>
              </a:ext>
            </a:extLst>
          </p:cNvPr>
          <p:cNvSpPr txBox="1"/>
          <p:nvPr/>
        </p:nvSpPr>
        <p:spPr>
          <a:xfrm>
            <a:off x="416689" y="3596016"/>
            <a:ext cx="179705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lang="pt-BR" sz="1800" b="1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Presidente: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lang="pt-BR" sz="1800" b="1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Participantes: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Google Shape;83;p2">
            <a:extLst>
              <a:ext uri="{FF2B5EF4-FFF2-40B4-BE49-F238E27FC236}">
                <a16:creationId xmlns:a16="http://schemas.microsoft.com/office/drawing/2014/main" id="{52598949-B598-4BFB-9D56-03266C785946}"/>
              </a:ext>
            </a:extLst>
          </p:cNvPr>
          <p:cNvSpPr txBox="1"/>
          <p:nvPr/>
        </p:nvSpPr>
        <p:spPr>
          <a:xfrm>
            <a:off x="2242314" y="3596016"/>
            <a:ext cx="6505575" cy="2616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Profa. Dra. Maria do Carmo Romeiro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pt-BR" sz="1800" b="1" i="0" u="none" strike="noStrike" cap="none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27 participantes na seguinte composição: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Presidente (1), </a:t>
            </a:r>
            <a:r>
              <a:rPr lang="pt-BR" sz="18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ecretária (1) e membro da reitoria (1), Representantes do corpo docente (12),</a:t>
            </a:r>
          </a:p>
          <a:p>
            <a:pPr marL="0" marR="0" lvl="0" indent="0" algn="just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epresentantes do Corpo técnico-administrativo (5),</a:t>
            </a:r>
          </a:p>
          <a:p>
            <a:pPr marL="0" marR="0" lvl="0" indent="0" algn="just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epresentantes do corpo discente (5) e</a:t>
            </a:r>
          </a:p>
          <a:p>
            <a:pPr marL="0" marR="0" lvl="0" indent="0" algn="just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pt-BR" sz="1800" i="0" u="none" strike="noStrike" cap="none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epresentantes da comunidade externa (2).</a:t>
            </a:r>
            <a:endParaRPr sz="1800" i="0" u="none" strike="noStrike" cap="none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sp>
        <p:nvSpPr>
          <p:cNvPr id="14" name="Google Shape;80;p2">
            <a:extLst>
              <a:ext uri="{FF2B5EF4-FFF2-40B4-BE49-F238E27FC236}">
                <a16:creationId xmlns:a16="http://schemas.microsoft.com/office/drawing/2014/main" id="{5196210F-C501-4097-BBD8-90CFD84AA098}"/>
              </a:ext>
            </a:extLst>
          </p:cNvPr>
          <p:cNvSpPr txBox="1"/>
          <p:nvPr/>
        </p:nvSpPr>
        <p:spPr>
          <a:xfrm>
            <a:off x="416689" y="1015277"/>
            <a:ext cx="8928924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pt-BR" sz="1800" i="0" u="none" strike="noStrike" cap="none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A CPA USCS é um órgão </a:t>
            </a:r>
            <a:r>
              <a:rPr lang="pt-BR" sz="1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obrigatório em todas as instituições de ensino superior criada pela Lei de Diretrizes e Bases da Educação Nacional. 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pt-BR" sz="1800" i="0" u="none" strike="noStrike" cap="none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Tem como objetivo  pr</a:t>
            </a:r>
            <a:r>
              <a:rPr lang="pt-BR" sz="1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incipal coordenar a autoavaliação institucional que avalia a qualidade de ensino, da pesquisa, da extensão, da gestão e da infraestrutura da instituição.</a:t>
            </a:r>
            <a:endParaRPr lang="pt-BR" sz="1800" i="0" u="none" strike="noStrike" cap="none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endParaRPr lang="pt-BR" sz="1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pt-BR" sz="1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Para ter mais informações sobre a CPA, acesse uscs.edu.br/</a:t>
            </a:r>
            <a:r>
              <a:rPr lang="pt-BR" sz="18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cpa</a:t>
            </a:r>
            <a:r>
              <a:rPr lang="pt-BR" sz="1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 e confira os resultados dos levantamentos.</a:t>
            </a:r>
            <a:endParaRPr sz="1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451BCEA8-C5C6-48B7-A5BE-8183F780937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</a:t>
            </a:fld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oogle Shape;463;p41">
            <a:extLst>
              <a:ext uri="{FF2B5EF4-FFF2-40B4-BE49-F238E27FC236}">
                <a16:creationId xmlns:a16="http://schemas.microsoft.com/office/drawing/2014/main" id="{022831D9-8B47-4883-A4FB-3ABAC6B877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721401"/>
              </p:ext>
            </p:extLst>
          </p:nvPr>
        </p:nvGraphicFramePr>
        <p:xfrm>
          <a:off x="726141" y="1844470"/>
          <a:ext cx="8503198" cy="4203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96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1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1672">
                  <a:extLst>
                    <a:ext uri="{9D8B030D-6E8A-4147-A177-3AD203B41FA5}">
                      <a16:colId xmlns:a16="http://schemas.microsoft.com/office/drawing/2014/main" val="885856126"/>
                    </a:ext>
                  </a:extLst>
                </a:gridCol>
                <a:gridCol w="851672">
                  <a:extLst>
                    <a:ext uri="{9D8B030D-6E8A-4147-A177-3AD203B41FA5}">
                      <a16:colId xmlns:a16="http://schemas.microsoft.com/office/drawing/2014/main" val="3805909986"/>
                    </a:ext>
                  </a:extLst>
                </a:gridCol>
                <a:gridCol w="851672">
                  <a:extLst>
                    <a:ext uri="{9D8B030D-6E8A-4147-A177-3AD203B41FA5}">
                      <a16:colId xmlns:a16="http://schemas.microsoft.com/office/drawing/2014/main" val="4188989081"/>
                    </a:ext>
                  </a:extLst>
                </a:gridCol>
                <a:gridCol w="851672">
                  <a:extLst>
                    <a:ext uri="{9D8B030D-6E8A-4147-A177-3AD203B41FA5}">
                      <a16:colId xmlns:a16="http://schemas.microsoft.com/office/drawing/2014/main" val="2054113668"/>
                    </a:ext>
                  </a:extLst>
                </a:gridCol>
                <a:gridCol w="851672">
                  <a:extLst>
                    <a:ext uri="{9D8B030D-6E8A-4147-A177-3AD203B41FA5}">
                      <a16:colId xmlns:a16="http://schemas.microsoft.com/office/drawing/2014/main" val="621962080"/>
                    </a:ext>
                  </a:extLst>
                </a:gridCol>
                <a:gridCol w="8516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endParaRPr lang="pt-BR" sz="1000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FARMÁCIA</a:t>
                      </a: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</a:t>
                      </a:r>
                      <a:r>
                        <a:rPr lang="pt-BR" sz="1200" b="0" i="0" u="none" strike="noStrike" cap="none" baseline="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   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Nº de casos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98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123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107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Até 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 de casos</a:t>
                      </a:r>
                      <a:endParaRPr dirty="0"/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4,2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3 até 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1,4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3,7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5 até 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5,6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13,0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7 até 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26,8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27,6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26,7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30,3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93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9 até 10</a:t>
                      </a:r>
                      <a:endParaRPr lang="pt-BR"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62,0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64,3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65,7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58,9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49,9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9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8,7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Mediana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Desvio-Padrão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1,9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2,2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1° Quartil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0" name="Google Shape;464;p41">
            <a:extLst>
              <a:ext uri="{FF2B5EF4-FFF2-40B4-BE49-F238E27FC236}">
                <a16:creationId xmlns:a16="http://schemas.microsoft.com/office/drawing/2014/main" id="{E3A1A6D8-B8A5-4FF2-B4E3-7CDE3FC49AEB}"/>
              </a:ext>
            </a:extLst>
          </p:cNvPr>
          <p:cNvSpPr/>
          <p:nvPr/>
        </p:nvSpPr>
        <p:spPr>
          <a:xfrm>
            <a:off x="726141" y="1122602"/>
            <a:ext cx="8374478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Expresse a sua disposição em recomendar ou não recomendar </a:t>
            </a:r>
            <a:r>
              <a:rPr lang="pt-BR" sz="1400" b="1" u="sng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O SEU CURSO DE GRADUAÇÃO </a:t>
            </a: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da USCS a um amigo ou conhecido. Para isso, utilize a escala de notas a seguir, onde a nota 0 significa que você NÃO RECOMENDARIA COM CERTEZA e a nota 10 que você RECOMENDARIA COM CERTEZA a USCS.</a:t>
            </a:r>
            <a:endParaRPr sz="1300" b="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BFF4446B-141A-49DE-A0D2-6C97828129A0}"/>
              </a:ext>
            </a:extLst>
          </p:cNvPr>
          <p:cNvSpPr/>
          <p:nvPr/>
        </p:nvSpPr>
        <p:spPr>
          <a:xfrm>
            <a:off x="348574" y="47625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Recomendação do Curso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(DISPOSIÇÃO À RECOMENDAR: Notas entre 0 e 10)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0DCD0157-471E-463B-8FC9-AE86F92970DD}"/>
              </a:ext>
            </a:extLst>
          </p:cNvPr>
          <p:cNvGrpSpPr/>
          <p:nvPr/>
        </p:nvGrpSpPr>
        <p:grpSpPr>
          <a:xfrm>
            <a:off x="734358" y="2008528"/>
            <a:ext cx="2450750" cy="522458"/>
            <a:chOff x="3524393" y="5920152"/>
            <a:chExt cx="2450750" cy="522458"/>
          </a:xfrm>
        </p:grpSpPr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3D634942-7851-4522-A6AF-07E3F0E4C3DE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401EC84C-E4DF-4686-9359-E9988B6EF7A1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45D986D7-23D4-4D45-A54C-B601E30DD1D0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7065E3C5-90E0-40F0-96C5-2B36F3E68D24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D203C400-A86B-438E-95B5-95504A3B6209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EAC6513E-9669-4AB9-A96D-9794ED1B9E65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ECCFEA3D-CDB1-4DC4-A585-782C6628B03E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D8784E5B-89BE-48F8-B70D-E491B0CF4519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578C5E2C-B49D-401C-8906-AC1B59FDD07E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1A8C5FE5-F310-4469-8BCE-33BCD8DF67E6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6" name="Agrupar 25">
              <a:extLst>
                <a:ext uri="{FF2B5EF4-FFF2-40B4-BE49-F238E27FC236}">
                  <a16:creationId xmlns:a16="http://schemas.microsoft.com/office/drawing/2014/main" id="{34F63A17-4441-477A-8FF3-B41C4074AFBB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9" name="Elipse 28">
                <a:extLst>
                  <a:ext uri="{FF2B5EF4-FFF2-40B4-BE49-F238E27FC236}">
                    <a16:creationId xmlns:a16="http://schemas.microsoft.com/office/drawing/2014/main" id="{A3CC6BA9-22EA-45E4-A297-892675A9DD55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B2129F39-EBB2-4EB8-A137-08EE13A4FD1F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id="{B5DD36EE-1456-44AE-9E7E-E18F3BC6732E}"/>
                </a:ext>
              </a:extLst>
            </p:cNvPr>
            <p:cNvSpPr txBox="1"/>
            <p:nvPr/>
          </p:nvSpPr>
          <p:spPr>
            <a:xfrm>
              <a:off x="3524393" y="6102365"/>
              <a:ext cx="10166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Não recomendaria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 certeza</a:t>
              </a:r>
            </a:p>
          </p:txBody>
        </p: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577C2C63-4B59-4443-865B-BFC00DA80486}"/>
                </a:ext>
              </a:extLst>
            </p:cNvPr>
            <p:cNvSpPr txBox="1"/>
            <p:nvPr/>
          </p:nvSpPr>
          <p:spPr>
            <a:xfrm>
              <a:off x="5142864" y="6104056"/>
              <a:ext cx="8322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Recomendaria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 certeza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8C43AD3-3B1F-44D1-9914-271E77D18E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20</a:t>
            </a:fld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Google Shape;463;p41">
            <a:extLst>
              <a:ext uri="{FF2B5EF4-FFF2-40B4-BE49-F238E27FC236}">
                <a16:creationId xmlns:a16="http://schemas.microsoft.com/office/drawing/2014/main" id="{49517D12-5ED6-4BC7-9DA9-CC7A2CBB2E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269497"/>
              </p:ext>
            </p:extLst>
          </p:nvPr>
        </p:nvGraphicFramePr>
        <p:xfrm>
          <a:off x="753026" y="1788772"/>
          <a:ext cx="8472853" cy="415399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37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6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2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2705">
                  <a:extLst>
                    <a:ext uri="{9D8B030D-6E8A-4147-A177-3AD203B41FA5}">
                      <a16:colId xmlns:a16="http://schemas.microsoft.com/office/drawing/2014/main" val="885856126"/>
                    </a:ext>
                  </a:extLst>
                </a:gridCol>
                <a:gridCol w="862705">
                  <a:extLst>
                    <a:ext uri="{9D8B030D-6E8A-4147-A177-3AD203B41FA5}">
                      <a16:colId xmlns:a16="http://schemas.microsoft.com/office/drawing/2014/main" val="3805909986"/>
                    </a:ext>
                  </a:extLst>
                </a:gridCol>
                <a:gridCol w="862705">
                  <a:extLst>
                    <a:ext uri="{9D8B030D-6E8A-4147-A177-3AD203B41FA5}">
                      <a16:colId xmlns:a16="http://schemas.microsoft.com/office/drawing/2014/main" val="4132331515"/>
                    </a:ext>
                  </a:extLst>
                </a:gridCol>
                <a:gridCol w="862705">
                  <a:extLst>
                    <a:ext uri="{9D8B030D-6E8A-4147-A177-3AD203B41FA5}">
                      <a16:colId xmlns:a16="http://schemas.microsoft.com/office/drawing/2014/main" val="993030106"/>
                    </a:ext>
                  </a:extLst>
                </a:gridCol>
                <a:gridCol w="862705">
                  <a:extLst>
                    <a:ext uri="{9D8B030D-6E8A-4147-A177-3AD203B41FA5}">
                      <a16:colId xmlns:a16="http://schemas.microsoft.com/office/drawing/2014/main" val="542896688"/>
                    </a:ext>
                  </a:extLst>
                </a:gridCol>
                <a:gridCol w="8627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0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ahoma"/>
                        <a:buNone/>
                      </a:pPr>
                      <a:endParaRPr lang="pt-BR" sz="1000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FARMÁCIA</a:t>
                      </a: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200" b="0" i="0" u="none" strike="noStrike" cap="none" baseline="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           </a:t>
                      </a:r>
                      <a:r>
                        <a:rPr lang="pt-BR" sz="12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 </a:t>
                      </a: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Nº de casos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98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123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107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Até 2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 de casos</a:t>
                      </a:r>
                      <a:endParaRPr dirty="0"/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2,8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36000" marR="36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3 até 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2,8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36000" marR="36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3,9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5 até 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5,6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36000" marR="36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14,9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7 até 8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32,4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36000" marR="36000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34,7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31,4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30,7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93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 9 até 10</a:t>
                      </a:r>
                      <a:endParaRPr lang="pt-BR"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</a:rPr>
                        <a:t>67,9</a:t>
                      </a:r>
                    </a:p>
                  </a:txBody>
                  <a:tcPr marL="89986" marR="89986" marT="46777" marB="46777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56,4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54,1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53,3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47,5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13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8,4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7,9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Mediana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Desvio-Padrão</a:t>
                      </a:r>
                      <a:endParaRPr b="1"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1,9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2,2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1° Quartil</a:t>
                      </a:r>
                      <a:endParaRPr dirty="0"/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3° Quartil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10,0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89975" marR="89975" marT="46775" marB="46775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0" name="Google Shape;475;p42">
            <a:extLst>
              <a:ext uri="{FF2B5EF4-FFF2-40B4-BE49-F238E27FC236}">
                <a16:creationId xmlns:a16="http://schemas.microsoft.com/office/drawing/2014/main" id="{5B2B10B9-8F48-4022-828F-FC2F777996FC}"/>
              </a:ext>
            </a:extLst>
          </p:cNvPr>
          <p:cNvSpPr/>
          <p:nvPr/>
        </p:nvSpPr>
        <p:spPr>
          <a:xfrm>
            <a:off x="753021" y="1027338"/>
            <a:ext cx="8472848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Expresse a sua disposição em recomendar ou não recomendar </a:t>
            </a:r>
            <a:r>
              <a:rPr lang="pt-BR" sz="130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a</a:t>
            </a: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300" b="1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GRADUAÇÃO DA USCS </a:t>
            </a: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a um amigo ou conhecido. Para isso, utilize a escala de notas a seguir, onde a nota 0 significa que você NÃO RECOMENDARIA COM CERTEZA e a nota 10 que você RECOMENDARIA COM CERTEZA a USCS.</a:t>
            </a:r>
            <a:endParaRPr sz="1300" b="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4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28444ACA-DAEB-47E5-B59D-B0C32ECA2670}"/>
              </a:ext>
            </a:extLst>
          </p:cNvPr>
          <p:cNvSpPr/>
          <p:nvPr/>
        </p:nvSpPr>
        <p:spPr>
          <a:xfrm>
            <a:off x="322855" y="47625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Recomendação da USCS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(DISPOSIÇÃO À RECOMENDAR: Notas entre 0 e 10)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E323D23B-8601-447D-B21D-09619E01E247}"/>
              </a:ext>
            </a:extLst>
          </p:cNvPr>
          <p:cNvGrpSpPr/>
          <p:nvPr/>
        </p:nvGrpSpPr>
        <p:grpSpPr>
          <a:xfrm>
            <a:off x="753021" y="1962007"/>
            <a:ext cx="2450750" cy="522458"/>
            <a:chOff x="3524393" y="5920152"/>
            <a:chExt cx="2450750" cy="522458"/>
          </a:xfrm>
        </p:grpSpPr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B23192D1-A58B-4B99-97EA-0D9EA076F367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D76CD73D-33B6-4A89-BC68-0714B2183933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0F09F095-5679-49F9-9759-85A5C3FD3143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7CA3169C-3362-4B0B-A777-6FE5ED39ED8D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53CEB66E-EEE2-4712-8DBC-3FF90CEA8BA7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F34FFFCA-29E6-4C68-83BD-9F34B1E4A2BE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5B2FCAB1-79C2-4FBD-AAEF-66BACA632C54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238984A1-5826-47DA-94B6-CE6D7C92DF00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29B41F4F-1C67-4634-A930-9DC1B4361275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804060A0-DD47-4DCE-AFF8-345C347B5CBA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7" name="Agrupar 26">
              <a:extLst>
                <a:ext uri="{FF2B5EF4-FFF2-40B4-BE49-F238E27FC236}">
                  <a16:creationId xmlns:a16="http://schemas.microsoft.com/office/drawing/2014/main" id="{7CA0705E-1084-4651-89F6-D048805A1A1E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30" name="Elipse 29">
                <a:extLst>
                  <a:ext uri="{FF2B5EF4-FFF2-40B4-BE49-F238E27FC236}">
                    <a16:creationId xmlns:a16="http://schemas.microsoft.com/office/drawing/2014/main" id="{F28195BA-72B4-4258-8476-4CB9F0F4346D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9430A090-B7AA-4AF6-96E7-81E398337583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E0E60EB8-7FEC-4ADC-8BDE-260DF93ABACC}"/>
                </a:ext>
              </a:extLst>
            </p:cNvPr>
            <p:cNvSpPr txBox="1"/>
            <p:nvPr/>
          </p:nvSpPr>
          <p:spPr>
            <a:xfrm>
              <a:off x="3524393" y="6102365"/>
              <a:ext cx="10166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Não recomendaria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 certeza</a:t>
              </a:r>
            </a:p>
          </p:txBody>
        </p:sp>
        <p:sp>
          <p:nvSpPr>
            <p:cNvPr id="29" name="CaixaDeTexto 28">
              <a:extLst>
                <a:ext uri="{FF2B5EF4-FFF2-40B4-BE49-F238E27FC236}">
                  <a16:creationId xmlns:a16="http://schemas.microsoft.com/office/drawing/2014/main" id="{B56185E1-5349-4889-AF30-AB05DA4F5D0D}"/>
                </a:ext>
              </a:extLst>
            </p:cNvPr>
            <p:cNvSpPr txBox="1"/>
            <p:nvPr/>
          </p:nvSpPr>
          <p:spPr>
            <a:xfrm>
              <a:off x="5142864" y="6104056"/>
              <a:ext cx="8322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Recomendaria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 certeza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1586AB7-059B-4D77-B169-4EB16579F88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21</a:t>
            </a:fld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83;p43">
            <a:extLst>
              <a:ext uri="{FF2B5EF4-FFF2-40B4-BE49-F238E27FC236}">
                <a16:creationId xmlns:a16="http://schemas.microsoft.com/office/drawing/2014/main" id="{7F0F758C-BCD7-4007-A35A-C45612717E8D}"/>
              </a:ext>
            </a:extLst>
          </p:cNvPr>
          <p:cNvSpPr txBox="1"/>
          <p:nvPr/>
        </p:nvSpPr>
        <p:spPr>
          <a:xfrm>
            <a:off x="0" y="246856"/>
            <a:ext cx="99060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V. </a:t>
            </a:r>
            <a:r>
              <a:rPr lang="pt-BR" sz="3600" b="1" i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Net Promoter Score</a:t>
            </a: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 (NPS)</a:t>
            </a:r>
            <a:endParaRPr dirty="0">
              <a:solidFill>
                <a:srgbClr val="0857A9"/>
              </a:solidFill>
            </a:endParaRPr>
          </a:p>
        </p:txBody>
      </p:sp>
      <p:sp>
        <p:nvSpPr>
          <p:cNvPr id="6" name="Google Shape;491;p44">
            <a:extLst>
              <a:ext uri="{FF2B5EF4-FFF2-40B4-BE49-F238E27FC236}">
                <a16:creationId xmlns:a16="http://schemas.microsoft.com/office/drawing/2014/main" id="{3F732C21-A27D-47D2-8A6A-A0564AAA3740}"/>
              </a:ext>
            </a:extLst>
          </p:cNvPr>
          <p:cNvSpPr txBox="1"/>
          <p:nvPr/>
        </p:nvSpPr>
        <p:spPr>
          <a:xfrm>
            <a:off x="456726" y="818676"/>
            <a:ext cx="9159875" cy="157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</a:pP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Índice que mede a </a:t>
            </a:r>
            <a:r>
              <a:rPr lang="pt-BR" sz="15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disposição dos clientes em recomendar uma empresa</a:t>
            </a: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, classificando os clientes em três grupos: promotores, passivos e detratores. </a:t>
            </a:r>
            <a:endParaRPr dirty="0"/>
          </a:p>
          <a:p>
            <a:pPr marR="0" lvl="0" algn="just" rtl="0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</a:pP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Foi apresentado em artigo de Frederick F. </a:t>
            </a:r>
            <a:r>
              <a:rPr lang="pt-BR" sz="1500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Reichheld</a:t>
            </a: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“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The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One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Number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You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Need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to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Grow</a:t>
            </a: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”, publicado na revista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Havard</a:t>
            </a:r>
            <a:r>
              <a:rPr lang="pt-BR" sz="15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Business </a:t>
            </a:r>
            <a:r>
              <a:rPr lang="pt-BR" sz="1500" i="1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Review</a:t>
            </a:r>
            <a:r>
              <a:rPr lang="pt-BR" sz="15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, em 2001.</a:t>
            </a:r>
            <a:endParaRPr dirty="0"/>
          </a:p>
        </p:txBody>
      </p:sp>
      <p:graphicFrame>
        <p:nvGraphicFramePr>
          <p:cNvPr id="7" name="Google Shape;492;p44">
            <a:extLst>
              <a:ext uri="{FF2B5EF4-FFF2-40B4-BE49-F238E27FC236}">
                <a16:creationId xmlns:a16="http://schemas.microsoft.com/office/drawing/2014/main" id="{59AFA6A0-7259-4605-BBE1-67161DCAFC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015417"/>
              </p:ext>
            </p:extLst>
          </p:nvPr>
        </p:nvGraphicFramePr>
        <p:xfrm>
          <a:off x="591535" y="2547463"/>
          <a:ext cx="8856650" cy="15049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952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1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4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lt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Promotores</a:t>
                      </a:r>
                      <a:endParaRPr dirty="0"/>
                    </a:p>
                  </a:txBody>
                  <a:tcPr marL="91450" marR="91450" marT="45525" marB="45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Passivos </a:t>
                      </a:r>
                      <a:endParaRPr dirty="0"/>
                    </a:p>
                  </a:txBody>
                  <a:tcPr marL="91450" marR="91450" marT="45525" marB="455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lt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Detratores</a:t>
                      </a:r>
                      <a:endParaRPr dirty="0"/>
                    </a:p>
                  </a:txBody>
                  <a:tcPr marL="91450" marR="91450" marT="45525" marB="455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052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Clientes cujas experiências com a empresa foram positivas e por isso estão dispostos a recomendá-la.</a:t>
                      </a:r>
                      <a:endParaRPr dirty="0"/>
                    </a:p>
                  </a:txBody>
                  <a:tcPr marL="91450" marR="91450" marT="45525" marB="45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Clientes cujas experiências com a empresa foram meramente satisfatórias e se mostram indiferentes a recomendá-la.</a:t>
                      </a:r>
                      <a:endParaRPr dirty="0"/>
                    </a:p>
                  </a:txBody>
                  <a:tcPr marL="91450" marR="91450" marT="45525" marB="455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Clientes cujas experiências com a empresa foram negativas e não estão dispostos a recomendá-la.</a:t>
                      </a:r>
                      <a:endParaRPr dirty="0"/>
                    </a:p>
                  </a:txBody>
                  <a:tcPr marL="91450" marR="91450" marT="45525" marB="455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Google Shape;493;p44">
            <a:extLst>
              <a:ext uri="{FF2B5EF4-FFF2-40B4-BE49-F238E27FC236}">
                <a16:creationId xmlns:a16="http://schemas.microsoft.com/office/drawing/2014/main" id="{3A88AADB-DC38-40AA-B86C-2009C6221623}"/>
              </a:ext>
            </a:extLst>
          </p:cNvPr>
          <p:cNvSpPr txBox="1"/>
          <p:nvPr/>
        </p:nvSpPr>
        <p:spPr>
          <a:xfrm>
            <a:off x="547264" y="4131788"/>
            <a:ext cx="8943975" cy="64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</a:pPr>
            <a:r>
              <a:rPr lang="pt-BR" sz="1400" b="1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“Numa escala de 0 a 10, o quanto disposto você estaria para recomendar esta empresa a um amigo ou conhecido?”</a:t>
            </a:r>
            <a:endParaRPr dirty="0"/>
          </a:p>
        </p:txBody>
      </p:sp>
      <p:graphicFrame>
        <p:nvGraphicFramePr>
          <p:cNvPr id="9" name="Google Shape;494;p44">
            <a:extLst>
              <a:ext uri="{FF2B5EF4-FFF2-40B4-BE49-F238E27FC236}">
                <a16:creationId xmlns:a16="http://schemas.microsoft.com/office/drawing/2014/main" id="{C4630A1C-818C-452F-99C5-DB6175871C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5432385"/>
              </p:ext>
            </p:extLst>
          </p:nvPr>
        </p:nvGraphicFramePr>
        <p:xfrm>
          <a:off x="1412234" y="4922363"/>
          <a:ext cx="7272350" cy="3349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6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1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19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34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0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4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5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6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7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8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9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10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b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Google Shape;495;p44">
            <a:extLst>
              <a:ext uri="{FF2B5EF4-FFF2-40B4-BE49-F238E27FC236}">
                <a16:creationId xmlns:a16="http://schemas.microsoft.com/office/drawing/2014/main" id="{FCAB3F5C-5908-4244-8748-5B32835AF4D9}"/>
              </a:ext>
            </a:extLst>
          </p:cNvPr>
          <p:cNvSpPr/>
          <p:nvPr/>
        </p:nvSpPr>
        <p:spPr>
          <a:xfrm rot="-5400000">
            <a:off x="3536309" y="3476151"/>
            <a:ext cx="360363" cy="4033837"/>
          </a:xfrm>
          <a:prstGeom prst="leftBrace">
            <a:avLst>
              <a:gd name="adj1" fmla="val 93282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496;p44">
            <a:extLst>
              <a:ext uri="{FF2B5EF4-FFF2-40B4-BE49-F238E27FC236}">
                <a16:creationId xmlns:a16="http://schemas.microsoft.com/office/drawing/2014/main" id="{76180EC6-AC33-49F8-A104-356A59169150}"/>
              </a:ext>
            </a:extLst>
          </p:cNvPr>
          <p:cNvSpPr/>
          <p:nvPr/>
        </p:nvSpPr>
        <p:spPr>
          <a:xfrm rot="-5400000">
            <a:off x="7892409" y="5096988"/>
            <a:ext cx="360363" cy="792163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497;p44">
            <a:extLst>
              <a:ext uri="{FF2B5EF4-FFF2-40B4-BE49-F238E27FC236}">
                <a16:creationId xmlns:a16="http://schemas.microsoft.com/office/drawing/2014/main" id="{C6BA04E4-36E3-4D5D-A05C-24301CCE309A}"/>
              </a:ext>
            </a:extLst>
          </p:cNvPr>
          <p:cNvSpPr txBox="1"/>
          <p:nvPr/>
        </p:nvSpPr>
        <p:spPr>
          <a:xfrm>
            <a:off x="2277422" y="5671663"/>
            <a:ext cx="259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Detratores</a:t>
            </a:r>
            <a:endParaRPr dirty="0"/>
          </a:p>
        </p:txBody>
      </p:sp>
      <p:sp>
        <p:nvSpPr>
          <p:cNvPr id="13" name="Google Shape;498;p44">
            <a:extLst>
              <a:ext uri="{FF2B5EF4-FFF2-40B4-BE49-F238E27FC236}">
                <a16:creationId xmlns:a16="http://schemas.microsoft.com/office/drawing/2014/main" id="{B31FE46A-52B1-4E1B-91D8-F9B547BD8422}"/>
              </a:ext>
            </a:extLst>
          </p:cNvPr>
          <p:cNvSpPr txBox="1"/>
          <p:nvPr/>
        </p:nvSpPr>
        <p:spPr>
          <a:xfrm>
            <a:off x="5446072" y="5671663"/>
            <a:ext cx="259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Passivos</a:t>
            </a:r>
            <a:endParaRPr/>
          </a:p>
        </p:txBody>
      </p:sp>
      <p:sp>
        <p:nvSpPr>
          <p:cNvPr id="14" name="Google Shape;499;p44">
            <a:extLst>
              <a:ext uri="{FF2B5EF4-FFF2-40B4-BE49-F238E27FC236}">
                <a16:creationId xmlns:a16="http://schemas.microsoft.com/office/drawing/2014/main" id="{C4088F93-4CEB-4FED-85FB-F89357150844}"/>
              </a:ext>
            </a:extLst>
          </p:cNvPr>
          <p:cNvSpPr txBox="1"/>
          <p:nvPr/>
        </p:nvSpPr>
        <p:spPr>
          <a:xfrm>
            <a:off x="6814497" y="5671663"/>
            <a:ext cx="259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Promotores</a:t>
            </a:r>
            <a:endParaRPr/>
          </a:p>
        </p:txBody>
      </p:sp>
      <p:sp>
        <p:nvSpPr>
          <p:cNvPr id="15" name="Google Shape;500;p44">
            <a:extLst>
              <a:ext uri="{FF2B5EF4-FFF2-40B4-BE49-F238E27FC236}">
                <a16:creationId xmlns:a16="http://schemas.microsoft.com/office/drawing/2014/main" id="{B1BF01AB-5282-4647-8DDD-4883D84ECF8D}"/>
              </a:ext>
            </a:extLst>
          </p:cNvPr>
          <p:cNvSpPr/>
          <p:nvPr/>
        </p:nvSpPr>
        <p:spPr>
          <a:xfrm rot="-5400000">
            <a:off x="6523985" y="5095400"/>
            <a:ext cx="360362" cy="792163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501;p44">
            <a:extLst>
              <a:ext uri="{FF2B5EF4-FFF2-40B4-BE49-F238E27FC236}">
                <a16:creationId xmlns:a16="http://schemas.microsoft.com/office/drawing/2014/main" id="{4FF4F8DF-239A-460B-A626-24BBC6457760}"/>
              </a:ext>
            </a:extLst>
          </p:cNvPr>
          <p:cNvSpPr txBox="1"/>
          <p:nvPr/>
        </p:nvSpPr>
        <p:spPr>
          <a:xfrm>
            <a:off x="863213" y="6147913"/>
            <a:ext cx="835183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NET PROMOTER SCORE = % DE PROMOTORES - % DE DETRATORES</a:t>
            </a:r>
            <a:endParaRPr dirty="0"/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D46BD7E-D600-419A-A7E8-C8B3B40EB1B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22</a:t>
            </a:fld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523;p45">
            <a:extLst>
              <a:ext uri="{FF2B5EF4-FFF2-40B4-BE49-F238E27FC236}">
                <a16:creationId xmlns:a16="http://schemas.microsoft.com/office/drawing/2014/main" id="{F5AB19C8-3291-456D-8F6E-C0D0E70233BA}"/>
              </a:ext>
            </a:extLst>
          </p:cNvPr>
          <p:cNvSpPr txBox="1"/>
          <p:nvPr/>
        </p:nvSpPr>
        <p:spPr>
          <a:xfrm>
            <a:off x="6489266" y="5577935"/>
            <a:ext cx="296650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r>
              <a:rPr lang="pt-BR" sz="16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NPI = 37,4%</a:t>
            </a:r>
          </a:p>
          <a:p>
            <a:pPr lvl="0" algn="ctr">
              <a:buClr>
                <a:schemeClr val="dk1"/>
              </a:buClr>
              <a:buSzPts val="1600"/>
            </a:pPr>
            <a:r>
              <a:rPr lang="pt-BR" sz="16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(Mediano Superior)</a:t>
            </a:r>
            <a:endParaRPr b="1" dirty="0"/>
          </a:p>
        </p:txBody>
      </p:sp>
      <p:sp>
        <p:nvSpPr>
          <p:cNvPr id="22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A059E160-98DE-4E19-AC67-62DC37F5465E}"/>
              </a:ext>
            </a:extLst>
          </p:cNvPr>
          <p:cNvSpPr/>
          <p:nvPr/>
        </p:nvSpPr>
        <p:spPr>
          <a:xfrm>
            <a:off x="253722" y="277246"/>
            <a:ext cx="369197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Net Promoter Score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27" name="Google Shape;533;p46">
            <a:extLst>
              <a:ext uri="{FF2B5EF4-FFF2-40B4-BE49-F238E27FC236}">
                <a16:creationId xmlns:a16="http://schemas.microsoft.com/office/drawing/2014/main" id="{0D69EEC4-9838-4C09-A51B-264E63AAEA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204901"/>
              </p:ext>
            </p:extLst>
          </p:nvPr>
        </p:nvGraphicFramePr>
        <p:xfrm>
          <a:off x="3196554" y="1580018"/>
          <a:ext cx="3570508" cy="34138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785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4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NPI</a:t>
                      </a:r>
                      <a:endParaRPr sz="14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CLASSIFICAÇÃO</a:t>
                      </a:r>
                      <a:endParaRPr sz="14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100</a:t>
                      </a:r>
                      <a:endParaRPr sz="1050" dirty="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Perfeito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85 até 99</a:t>
                      </a:r>
                      <a:endParaRPr sz="1050" dirty="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Espetacular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70 até 84</a:t>
                      </a:r>
                      <a:endParaRPr sz="1050" dirty="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Excelente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55 até 69</a:t>
                      </a:r>
                      <a:endParaRPr sz="105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Muito Bom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40 até 54</a:t>
                      </a:r>
                      <a:endParaRPr sz="1050" dirty="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Bom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25 até 39</a:t>
                      </a:r>
                      <a:endParaRPr sz="14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293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Mediano Superior</a:t>
                      </a:r>
                      <a:endParaRPr sz="14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293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73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0 até 24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Mediano Inferior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-25 até -1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Pobre</a:t>
                      </a:r>
                      <a:endParaRPr sz="1200" b="0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-50 até -26</a:t>
                      </a:r>
                      <a:endParaRPr sz="1050" dirty="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Terrível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2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-100 até -51</a:t>
                      </a:r>
                      <a:endParaRPr sz="1050" dirty="0"/>
                    </a:p>
                  </a:txBody>
                  <a:tcPr marL="91450" marR="91450" marT="45725" marB="45725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Abismo</a:t>
                      </a:r>
                      <a:endParaRPr sz="1050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8" name="Google Shape;522;p45">
            <a:extLst>
              <a:ext uri="{FF2B5EF4-FFF2-40B4-BE49-F238E27FC236}">
                <a16:creationId xmlns:a16="http://schemas.microsoft.com/office/drawing/2014/main" id="{357EF1B9-810D-4010-B4FD-197F113993D9}"/>
              </a:ext>
            </a:extLst>
          </p:cNvPr>
          <p:cNvSpPr txBox="1"/>
          <p:nvPr/>
        </p:nvSpPr>
        <p:spPr>
          <a:xfrm>
            <a:off x="8719172" y="1619868"/>
            <a:ext cx="1023991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Promotores</a:t>
            </a:r>
            <a:endParaRPr dirty="0"/>
          </a:p>
          <a:p>
            <a:r>
              <a:rPr lang="pt-BR" dirty="0">
                <a:sym typeface="Tahoma"/>
              </a:rPr>
              <a:t>53,3%</a:t>
            </a:r>
            <a:endParaRPr dirty="0"/>
          </a:p>
        </p:txBody>
      </p:sp>
      <p:sp>
        <p:nvSpPr>
          <p:cNvPr id="29" name="Google Shape;524;p45">
            <a:extLst>
              <a:ext uri="{FF2B5EF4-FFF2-40B4-BE49-F238E27FC236}">
                <a16:creationId xmlns:a16="http://schemas.microsoft.com/office/drawing/2014/main" id="{9EA81275-DF5C-400B-97F4-7F724E9C0897}"/>
              </a:ext>
            </a:extLst>
          </p:cNvPr>
          <p:cNvSpPr txBox="1"/>
          <p:nvPr/>
        </p:nvSpPr>
        <p:spPr>
          <a:xfrm>
            <a:off x="8643533" y="4030035"/>
            <a:ext cx="1174988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Detratores</a:t>
            </a:r>
            <a:endParaRPr dirty="0"/>
          </a:p>
          <a:p>
            <a:r>
              <a:rPr lang="pt-BR" dirty="0">
                <a:sym typeface="Tahoma"/>
              </a:rPr>
              <a:t>15,9%</a:t>
            </a:r>
            <a:endParaRPr dirty="0"/>
          </a:p>
        </p:txBody>
      </p:sp>
      <p:sp>
        <p:nvSpPr>
          <p:cNvPr id="30" name="Google Shape;525;p45">
            <a:extLst>
              <a:ext uri="{FF2B5EF4-FFF2-40B4-BE49-F238E27FC236}">
                <a16:creationId xmlns:a16="http://schemas.microsoft.com/office/drawing/2014/main" id="{D545C578-BEFC-49F9-89F9-9C3F2DB36431}"/>
              </a:ext>
            </a:extLst>
          </p:cNvPr>
          <p:cNvSpPr txBox="1"/>
          <p:nvPr/>
        </p:nvSpPr>
        <p:spPr>
          <a:xfrm>
            <a:off x="8641603" y="2452870"/>
            <a:ext cx="117912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Passivos</a:t>
            </a:r>
            <a:endParaRPr dirty="0"/>
          </a:p>
          <a:p>
            <a:r>
              <a:rPr lang="pt-BR" dirty="0">
                <a:sym typeface="Tahoma"/>
              </a:rPr>
              <a:t>30,8%</a:t>
            </a:r>
            <a:endParaRPr dirty="0"/>
          </a:p>
        </p:txBody>
      </p:sp>
      <p:sp>
        <p:nvSpPr>
          <p:cNvPr id="31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5CBA6027-2C7E-42D1-AF01-F1349D991B2A}"/>
              </a:ext>
            </a:extLst>
          </p:cNvPr>
          <p:cNvSpPr/>
          <p:nvPr/>
        </p:nvSpPr>
        <p:spPr>
          <a:xfrm>
            <a:off x="6937203" y="885726"/>
            <a:ext cx="2213011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dk1"/>
                </a:solidFill>
                <a:latin typeface="Tahoma"/>
                <a:ea typeface="Tahoma"/>
                <a:cs typeface="Tahoma"/>
              </a:rPr>
              <a:t>FARMÁCIA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48276B66-D4FD-4DA3-942B-73D55ECC51AC}"/>
              </a:ext>
            </a:extLst>
          </p:cNvPr>
          <p:cNvSpPr/>
          <p:nvPr/>
        </p:nvSpPr>
        <p:spPr>
          <a:xfrm>
            <a:off x="3184430" y="4966054"/>
            <a:ext cx="3643120" cy="908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 lvl="0" indent="-90488" algn="just">
              <a:lnSpc>
                <a:spcPct val="120000"/>
              </a:lnSpc>
              <a:buClr>
                <a:schemeClr val="dk1"/>
              </a:buClr>
              <a:buSzPts val="1300"/>
            </a:pPr>
            <a:r>
              <a:rPr lang="pt-BR" sz="900" i="1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“Aumentar o Net Promoter Score (NPS) - Índice Net Promoter - doze pontos, em média, em relação aos concorrentes pode dobrar a taxa de crescimento de uma empresa”</a:t>
            </a:r>
            <a:endParaRPr lang="pt-BR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just">
              <a:lnSpc>
                <a:spcPct val="120000"/>
              </a:lnSpc>
              <a:buClr>
                <a:schemeClr val="dk1"/>
              </a:buClr>
              <a:buSzPts val="1300"/>
            </a:pPr>
            <a:r>
              <a:rPr lang="pt-BR" sz="900" i="1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“Empresas com clientes muito encantados tem um score acima de 75% (exemplo: </a:t>
            </a:r>
            <a:r>
              <a:rPr lang="pt-BR" sz="900" i="1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Amazon</a:t>
            </a:r>
            <a:r>
              <a:rPr lang="pt-BR" sz="900" i="1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Apple)”</a:t>
            </a:r>
            <a:endParaRPr lang="pt-BR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Google Shape;518;p45">
            <a:extLst>
              <a:ext uri="{FF2B5EF4-FFF2-40B4-BE49-F238E27FC236}">
                <a16:creationId xmlns:a16="http://schemas.microsoft.com/office/drawing/2014/main" id="{D5CD17DD-5EBD-48DA-8593-6BCF4ADD3C74}"/>
              </a:ext>
            </a:extLst>
          </p:cNvPr>
          <p:cNvSpPr/>
          <p:nvPr/>
        </p:nvSpPr>
        <p:spPr>
          <a:xfrm rot="10800000">
            <a:off x="8370385" y="3083965"/>
            <a:ext cx="360363" cy="2315226"/>
          </a:xfrm>
          <a:prstGeom prst="leftBrace">
            <a:avLst>
              <a:gd name="adj1" fmla="val 93245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520;p45">
            <a:extLst>
              <a:ext uri="{FF2B5EF4-FFF2-40B4-BE49-F238E27FC236}">
                <a16:creationId xmlns:a16="http://schemas.microsoft.com/office/drawing/2014/main" id="{90282A32-81E3-44CF-BA9F-693036BD993F}"/>
              </a:ext>
            </a:extLst>
          </p:cNvPr>
          <p:cNvSpPr/>
          <p:nvPr/>
        </p:nvSpPr>
        <p:spPr>
          <a:xfrm rot="10800000">
            <a:off x="8367664" y="2270856"/>
            <a:ext cx="360362" cy="741100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5" name="Tabela 34">
            <a:extLst>
              <a:ext uri="{FF2B5EF4-FFF2-40B4-BE49-F238E27FC236}">
                <a16:creationId xmlns:a16="http://schemas.microsoft.com/office/drawing/2014/main" id="{6E966EB5-06ED-40DA-A6DC-EC910586A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780032"/>
              </p:ext>
            </p:extLst>
          </p:nvPr>
        </p:nvGraphicFramePr>
        <p:xfrm>
          <a:off x="7802433" y="1476359"/>
          <a:ext cx="524577" cy="3956114"/>
        </p:xfrm>
        <a:graphic>
          <a:graphicData uri="http://schemas.openxmlformats.org/drawingml/2006/table">
            <a:tbl>
              <a:tblPr firstRow="1" bandRow="1"/>
              <a:tblGrid>
                <a:gridCol w="524577">
                  <a:extLst>
                    <a:ext uri="{9D8B030D-6E8A-4147-A177-3AD203B41FA5}">
                      <a16:colId xmlns:a16="http://schemas.microsoft.com/office/drawing/2014/main" val="365732"/>
                    </a:ext>
                  </a:extLst>
                </a:gridCol>
              </a:tblGrid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359158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736239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521989"/>
                  </a:ext>
                </a:extLst>
              </a:tr>
              <a:tr h="337169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063798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523370"/>
                  </a:ext>
                </a:extLst>
              </a:tr>
              <a:tr h="337169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254680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779812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460643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138391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392637"/>
                  </a:ext>
                </a:extLst>
              </a:tr>
            </a:tbl>
          </a:graphicData>
        </a:graphic>
      </p:graphicFrame>
      <p:sp>
        <p:nvSpPr>
          <p:cNvPr id="36" name="Google Shape;520;p45">
            <a:extLst>
              <a:ext uri="{FF2B5EF4-FFF2-40B4-BE49-F238E27FC236}">
                <a16:creationId xmlns:a16="http://schemas.microsoft.com/office/drawing/2014/main" id="{55E5D52F-FD75-4C55-9E20-EAB8B580EC71}"/>
              </a:ext>
            </a:extLst>
          </p:cNvPr>
          <p:cNvSpPr/>
          <p:nvPr/>
        </p:nvSpPr>
        <p:spPr>
          <a:xfrm rot="10800000">
            <a:off x="8358810" y="1488069"/>
            <a:ext cx="360362" cy="741100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540;p46">
            <a:extLst>
              <a:ext uri="{FF2B5EF4-FFF2-40B4-BE49-F238E27FC236}">
                <a16:creationId xmlns:a16="http://schemas.microsoft.com/office/drawing/2014/main" id="{34FD504E-7A75-4C08-87FB-792DAA2AD98E}"/>
              </a:ext>
            </a:extLst>
          </p:cNvPr>
          <p:cNvSpPr/>
          <p:nvPr/>
        </p:nvSpPr>
        <p:spPr>
          <a:xfrm>
            <a:off x="6974641" y="3242890"/>
            <a:ext cx="409241" cy="688136"/>
          </a:xfrm>
          <a:prstGeom prst="leftArrow">
            <a:avLst>
              <a:gd name="adj1" fmla="val 50000"/>
              <a:gd name="adj2" fmla="val 53756"/>
            </a:avLst>
          </a:prstGeom>
          <a:solidFill>
            <a:srgbClr val="0555A8"/>
          </a:solidFill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1001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889BCD9-4E4B-48B4-B8A4-DD235F31CC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23</a:t>
            </a:fld>
            <a:endParaRPr lang="pt-BR" dirty="0"/>
          </a:p>
        </p:txBody>
      </p:sp>
      <p:sp>
        <p:nvSpPr>
          <p:cNvPr id="39" name="Google Shape;512;p45">
            <a:extLst>
              <a:ext uri="{FF2B5EF4-FFF2-40B4-BE49-F238E27FC236}">
                <a16:creationId xmlns:a16="http://schemas.microsoft.com/office/drawing/2014/main" id="{AC640E05-2FB9-44FC-807A-C92158A20C2A}"/>
              </a:ext>
            </a:extLst>
          </p:cNvPr>
          <p:cNvSpPr txBox="1"/>
          <p:nvPr/>
        </p:nvSpPr>
        <p:spPr>
          <a:xfrm>
            <a:off x="546913" y="1026356"/>
            <a:ext cx="264964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lang="pt-BR" sz="18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USCS</a:t>
            </a:r>
            <a:endParaRPr dirty="0"/>
          </a:p>
        </p:txBody>
      </p:sp>
      <p:sp>
        <p:nvSpPr>
          <p:cNvPr id="40" name="Google Shape;513;p45">
            <a:extLst>
              <a:ext uri="{FF2B5EF4-FFF2-40B4-BE49-F238E27FC236}">
                <a16:creationId xmlns:a16="http://schemas.microsoft.com/office/drawing/2014/main" id="{542D84F6-1DB6-4CF8-ACDD-1ADD29FDE7FA}"/>
              </a:ext>
            </a:extLst>
          </p:cNvPr>
          <p:cNvSpPr txBox="1"/>
          <p:nvPr/>
        </p:nvSpPr>
        <p:spPr>
          <a:xfrm>
            <a:off x="162450" y="1642386"/>
            <a:ext cx="1099592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Promotores</a:t>
            </a:r>
            <a:endParaRPr sz="1200" dirty="0"/>
          </a:p>
          <a:p>
            <a:r>
              <a:rPr lang="pt-BR" dirty="0">
                <a:sym typeface="Tahoma"/>
              </a:rPr>
              <a:t>47,5%</a:t>
            </a:r>
            <a:endParaRPr dirty="0"/>
          </a:p>
        </p:txBody>
      </p:sp>
      <p:sp>
        <p:nvSpPr>
          <p:cNvPr id="41" name="Google Shape;514;p45">
            <a:extLst>
              <a:ext uri="{FF2B5EF4-FFF2-40B4-BE49-F238E27FC236}">
                <a16:creationId xmlns:a16="http://schemas.microsoft.com/office/drawing/2014/main" id="{8F5DD875-A6A8-4B3A-9BCF-103476487A0E}"/>
              </a:ext>
            </a:extLst>
          </p:cNvPr>
          <p:cNvSpPr txBox="1"/>
          <p:nvPr/>
        </p:nvSpPr>
        <p:spPr>
          <a:xfrm>
            <a:off x="725124" y="5572189"/>
            <a:ext cx="235722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r>
              <a:rPr lang="pt-BR" sz="16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NPI = 25,7%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r>
              <a:rPr lang="pt-BR" sz="16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(Mediano Superior)</a:t>
            </a:r>
            <a:endParaRPr b="1" dirty="0"/>
          </a:p>
        </p:txBody>
      </p:sp>
      <p:sp>
        <p:nvSpPr>
          <p:cNvPr id="42" name="Google Shape;515;p45">
            <a:extLst>
              <a:ext uri="{FF2B5EF4-FFF2-40B4-BE49-F238E27FC236}">
                <a16:creationId xmlns:a16="http://schemas.microsoft.com/office/drawing/2014/main" id="{661544EF-5F10-4830-BDCF-301893150397}"/>
              </a:ext>
            </a:extLst>
          </p:cNvPr>
          <p:cNvSpPr txBox="1"/>
          <p:nvPr/>
        </p:nvSpPr>
        <p:spPr>
          <a:xfrm>
            <a:off x="126400" y="4002434"/>
            <a:ext cx="1173215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Detratores</a:t>
            </a:r>
            <a:endParaRPr dirty="0"/>
          </a:p>
          <a:p>
            <a:r>
              <a:rPr lang="pt-BR" dirty="0">
                <a:sym typeface="Tahoma"/>
              </a:rPr>
              <a:t>21,8%</a:t>
            </a:r>
            <a:endParaRPr dirty="0"/>
          </a:p>
        </p:txBody>
      </p:sp>
      <p:sp>
        <p:nvSpPr>
          <p:cNvPr id="43" name="Google Shape;516;p45">
            <a:extLst>
              <a:ext uri="{FF2B5EF4-FFF2-40B4-BE49-F238E27FC236}">
                <a16:creationId xmlns:a16="http://schemas.microsoft.com/office/drawing/2014/main" id="{255B0C4A-84B6-4D2E-BBB2-B8F2247C2C14}"/>
              </a:ext>
            </a:extLst>
          </p:cNvPr>
          <p:cNvSpPr txBox="1"/>
          <p:nvPr/>
        </p:nvSpPr>
        <p:spPr>
          <a:xfrm>
            <a:off x="140068" y="2435991"/>
            <a:ext cx="1188229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1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1pPr>
          </a:lstStyle>
          <a:p>
            <a:r>
              <a:rPr lang="pt-BR" dirty="0">
                <a:sym typeface="Tahoma"/>
              </a:rPr>
              <a:t>Passivos</a:t>
            </a:r>
            <a:endParaRPr dirty="0"/>
          </a:p>
          <a:p>
            <a:r>
              <a:rPr lang="pt-BR" dirty="0">
                <a:sym typeface="Tahoma"/>
              </a:rPr>
              <a:t>30,7%</a:t>
            </a:r>
            <a:endParaRPr dirty="0"/>
          </a:p>
        </p:txBody>
      </p:sp>
      <p:sp>
        <p:nvSpPr>
          <p:cNvPr id="44" name="Google Shape;518;p45">
            <a:extLst>
              <a:ext uri="{FF2B5EF4-FFF2-40B4-BE49-F238E27FC236}">
                <a16:creationId xmlns:a16="http://schemas.microsoft.com/office/drawing/2014/main" id="{D9D87FFC-DA66-4675-BBDA-19D83C3ABAE5}"/>
              </a:ext>
            </a:extLst>
          </p:cNvPr>
          <p:cNvSpPr/>
          <p:nvPr/>
        </p:nvSpPr>
        <p:spPr>
          <a:xfrm>
            <a:off x="1182492" y="3095540"/>
            <a:ext cx="360363" cy="2315226"/>
          </a:xfrm>
          <a:prstGeom prst="leftBrace">
            <a:avLst>
              <a:gd name="adj1" fmla="val 93245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520;p45">
            <a:extLst>
              <a:ext uri="{FF2B5EF4-FFF2-40B4-BE49-F238E27FC236}">
                <a16:creationId xmlns:a16="http://schemas.microsoft.com/office/drawing/2014/main" id="{34CAD2C2-3323-40C2-968F-5BDDFC061E0C}"/>
              </a:ext>
            </a:extLst>
          </p:cNvPr>
          <p:cNvSpPr/>
          <p:nvPr/>
        </p:nvSpPr>
        <p:spPr>
          <a:xfrm>
            <a:off x="1218695" y="2293114"/>
            <a:ext cx="360362" cy="741100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6" name="Tabela 45">
            <a:extLst>
              <a:ext uri="{FF2B5EF4-FFF2-40B4-BE49-F238E27FC236}">
                <a16:creationId xmlns:a16="http://schemas.microsoft.com/office/drawing/2014/main" id="{45DCABCE-7CBE-4D43-B34F-835B1DCC8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587808"/>
              </p:ext>
            </p:extLst>
          </p:nvPr>
        </p:nvGraphicFramePr>
        <p:xfrm>
          <a:off x="1641449" y="1476359"/>
          <a:ext cx="524577" cy="3956114"/>
        </p:xfrm>
        <a:graphic>
          <a:graphicData uri="http://schemas.openxmlformats.org/drawingml/2006/table">
            <a:tbl>
              <a:tblPr firstRow="1" bandRow="1"/>
              <a:tblGrid>
                <a:gridCol w="524577">
                  <a:extLst>
                    <a:ext uri="{9D8B030D-6E8A-4147-A177-3AD203B41FA5}">
                      <a16:colId xmlns:a16="http://schemas.microsoft.com/office/drawing/2014/main" val="365732"/>
                    </a:ext>
                  </a:extLst>
                </a:gridCol>
              </a:tblGrid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</a:t>
                      </a: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359158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9</a:t>
                      </a: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736239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521989"/>
                  </a:ext>
                </a:extLst>
              </a:tr>
              <a:tr h="337169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063798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6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523370"/>
                  </a:ext>
                </a:extLst>
              </a:tr>
              <a:tr h="337169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254680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779812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460643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138391"/>
                  </a:ext>
                </a:extLst>
              </a:tr>
              <a:tr h="410222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392637"/>
                  </a:ext>
                </a:extLst>
              </a:tr>
            </a:tbl>
          </a:graphicData>
        </a:graphic>
      </p:graphicFrame>
      <p:sp>
        <p:nvSpPr>
          <p:cNvPr id="47" name="Google Shape;520;p45">
            <a:extLst>
              <a:ext uri="{FF2B5EF4-FFF2-40B4-BE49-F238E27FC236}">
                <a16:creationId xmlns:a16="http://schemas.microsoft.com/office/drawing/2014/main" id="{5E14B004-E9C9-4700-8E53-E584D6C48A53}"/>
              </a:ext>
            </a:extLst>
          </p:cNvPr>
          <p:cNvSpPr/>
          <p:nvPr/>
        </p:nvSpPr>
        <p:spPr>
          <a:xfrm>
            <a:off x="1227510" y="1487260"/>
            <a:ext cx="360362" cy="741100"/>
          </a:xfrm>
          <a:prstGeom prst="leftBrace">
            <a:avLst>
              <a:gd name="adj1" fmla="val 18319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540;p46">
            <a:extLst>
              <a:ext uri="{FF2B5EF4-FFF2-40B4-BE49-F238E27FC236}">
                <a16:creationId xmlns:a16="http://schemas.microsoft.com/office/drawing/2014/main" id="{D61FD4DA-E93D-48E9-B1A9-D394A017FD66}"/>
              </a:ext>
            </a:extLst>
          </p:cNvPr>
          <p:cNvSpPr/>
          <p:nvPr/>
        </p:nvSpPr>
        <p:spPr>
          <a:xfrm rot="10800000">
            <a:off x="2592341" y="3209997"/>
            <a:ext cx="417250" cy="753922"/>
          </a:xfrm>
          <a:prstGeom prst="leftArrow">
            <a:avLst>
              <a:gd name="adj1" fmla="val 50000"/>
              <a:gd name="adj2" fmla="val 53756"/>
            </a:avLst>
          </a:prstGeom>
          <a:solidFill>
            <a:srgbClr val="006600"/>
          </a:solidFill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1001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oogle Shape;547;p47">
            <a:extLst>
              <a:ext uri="{FF2B5EF4-FFF2-40B4-BE49-F238E27FC236}">
                <a16:creationId xmlns:a16="http://schemas.microsoft.com/office/drawing/2014/main" id="{369E355A-A0F5-4797-8A9A-2412998C2D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5686819"/>
              </p:ext>
            </p:extLst>
          </p:nvPr>
        </p:nvGraphicFramePr>
        <p:xfrm>
          <a:off x="701456" y="950077"/>
          <a:ext cx="8517699" cy="32875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79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3305846497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2520516447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1226226224"/>
                    </a:ext>
                  </a:extLst>
                </a:gridCol>
                <a:gridCol w="96046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3200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2800" b="0" i="0" u="none" strike="noStrike" cap="none" dirty="0">
                          <a:solidFill>
                            <a:srgbClr val="0555A8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%</a:t>
                      </a:r>
                      <a:r>
                        <a:rPr lang="pt-BR" sz="1400" b="0" i="0" u="none" strike="noStrike" cap="none" dirty="0">
                          <a:solidFill>
                            <a:srgbClr val="0555A8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</a:t>
                      </a:r>
                      <a:r>
                        <a:rPr lang="pt-BR" sz="1200" b="0" i="0" u="none" strike="noStrike" cap="none" dirty="0">
                          <a:solidFill>
                            <a:srgbClr val="0555A8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de casos</a:t>
                      </a:r>
                      <a:endParaRPr sz="1600" dirty="0">
                        <a:solidFill>
                          <a:srgbClr val="0555A8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FARMÁCIA</a:t>
                      </a:r>
                    </a:p>
                  </a:txBody>
                  <a:tcPr marL="89975" marR="89975" marT="46775" marB="46775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Tahoma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9975" marR="89975" marT="46775" marB="46775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400" b="1" kern="1200" dirty="0">
                        <a:solidFill>
                          <a:srgbClr val="0060A8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775" marB="46775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200" b="1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USCS</a:t>
                      </a:r>
                      <a:endParaRPr sz="12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89975" marR="89975" marT="46775" marB="46775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2023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2024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2025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  <a:tabLst/>
                        <a:defRPr/>
                      </a:pP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lang="pt-BR" sz="10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2025</a:t>
                      </a:r>
                      <a:endParaRPr b="1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2º sem</a:t>
                      </a:r>
                      <a:endParaRPr b="1"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Número de casos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81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71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98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123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105</a:t>
                      </a:r>
                      <a:endParaRPr sz="12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107</a:t>
                      </a:r>
                      <a:endParaRPr sz="13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3943</a:t>
                      </a:r>
                      <a:endParaRPr sz="13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433494"/>
                  </a:ext>
                </a:extLst>
              </a:tr>
              <a:tr h="408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Detratores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6,1%</a:t>
                      </a:r>
                    </a:p>
                  </a:txBody>
                  <a:tcPr marL="53999" marR="53999" marT="46817" marB="46817" anchor="ctr" horzOverflow="overflow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11,2%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11,2%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19,5%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6,7%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15,9%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21,8%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Passivos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26,0%</a:t>
                      </a:r>
                    </a:p>
                  </a:txBody>
                  <a:tcPr marL="53999" marR="53999" marT="46817" marB="46817" anchor="ctr" horzOverflow="overflow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32,4%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34,7%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26,8%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31,4%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30,8%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30,7%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Promotores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67,9%</a:t>
                      </a:r>
                    </a:p>
                  </a:txBody>
                  <a:tcPr marL="53999" marR="53999" marT="46817" marB="46817" anchor="ctr" horzOverflow="overflow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56,4%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54,1%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53,7%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61,9%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53,3%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47,5%</a:t>
                      </a: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NPI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9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(Net Promoter Index)</a:t>
                      </a:r>
                      <a:endParaRPr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61,8%</a:t>
                      </a:r>
                    </a:p>
                  </a:txBody>
                  <a:tcPr marL="53999" marR="53999" marT="46817" marB="46817" anchor="ctr" horzOverflow="overflow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45,2%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42,9%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34,2%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55,2%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37,4%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25,7%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54000" marR="54000" marT="46825" marB="46825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7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Classificação</a:t>
                      </a:r>
                      <a:endParaRPr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75" marR="89975" marT="46800" marB="4680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Muito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Bom</a:t>
                      </a:r>
                    </a:p>
                  </a:txBody>
                  <a:tcPr marL="89998" marR="89998" marT="46810" marB="46810" anchor="ctr" horzOverflow="overflow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Bom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Bom</a:t>
                      </a: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Mediano Superior</a:t>
                      </a: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Muito Bom</a:t>
                      </a: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  <a:tabLst/>
                        <a:defRPr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Mediano Superior</a:t>
                      </a: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5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Mediano Superior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0000" marR="90000" marT="46800" marB="4680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AAA3166D-5E96-4289-B49A-4FB0EF41413D}"/>
              </a:ext>
            </a:extLst>
          </p:cNvPr>
          <p:cNvSpPr/>
          <p:nvPr/>
        </p:nvSpPr>
        <p:spPr>
          <a:xfrm>
            <a:off x="0" y="280277"/>
            <a:ext cx="3757808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Net Promoter Score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5791965A-B5E6-4184-A379-9C6E806F1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4E24DE3A-8DCB-4BDE-8ADE-2495F89D8A92}"/>
              </a:ext>
            </a:extLst>
          </p:cNvPr>
          <p:cNvGrpSpPr/>
          <p:nvPr/>
        </p:nvGrpSpPr>
        <p:grpSpPr>
          <a:xfrm>
            <a:off x="3757808" y="4559415"/>
            <a:ext cx="3555991" cy="2018308"/>
            <a:chOff x="4069776" y="4656822"/>
            <a:chExt cx="3555991" cy="2018308"/>
          </a:xfrm>
        </p:grpSpPr>
        <p:pic>
          <p:nvPicPr>
            <p:cNvPr id="14" name="Picture 13" descr="NPS: ¿Mejor forma de medir satisfacción de cliente? | Antonio Kovacevic">
              <a:extLst>
                <a:ext uri="{FF2B5EF4-FFF2-40B4-BE49-F238E27FC236}">
                  <a16:creationId xmlns:a16="http://schemas.microsoft.com/office/drawing/2014/main" id="{BE921145-065C-4E72-AFFD-3C4BCA56A00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031"/>
            <a:stretch/>
          </p:blipFill>
          <p:spPr bwMode="auto">
            <a:xfrm>
              <a:off x="4069776" y="4809865"/>
              <a:ext cx="3555991" cy="18652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8F1EC0C9-CF89-4D99-8778-E5CAD593861C}"/>
                </a:ext>
              </a:extLst>
            </p:cNvPr>
            <p:cNvSpPr txBox="1"/>
            <p:nvPr/>
          </p:nvSpPr>
          <p:spPr>
            <a:xfrm>
              <a:off x="4622699" y="4656822"/>
              <a:ext cx="109517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50" b="1" dirty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DETRATORES</a:t>
              </a:r>
            </a:p>
          </p:txBody>
        </p:sp>
        <p:sp>
          <p:nvSpPr>
            <p:cNvPr id="16" name="CaixaDeTexto 15">
              <a:extLst>
                <a:ext uri="{FF2B5EF4-FFF2-40B4-BE49-F238E27FC236}">
                  <a16:creationId xmlns:a16="http://schemas.microsoft.com/office/drawing/2014/main" id="{D5E6CF66-3D44-41E4-A34A-32A069C98200}"/>
                </a:ext>
              </a:extLst>
            </p:cNvPr>
            <p:cNvSpPr txBox="1"/>
            <p:nvPr/>
          </p:nvSpPr>
          <p:spPr>
            <a:xfrm>
              <a:off x="6373200" y="4656822"/>
              <a:ext cx="115127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50" b="1" dirty="0">
                  <a:solidFill>
                    <a:srgbClr val="0066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PROMOTORES</a:t>
              </a:r>
            </a:p>
          </p:txBody>
        </p:sp>
      </p:grp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D958A2A-CD0B-4D70-BA65-A64BF6D9BDD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24</a:t>
            </a:fld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49"/>
          <p:cNvSpPr txBox="1"/>
          <p:nvPr/>
        </p:nvSpPr>
        <p:spPr>
          <a:xfrm>
            <a:off x="494702" y="384175"/>
            <a:ext cx="8844571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2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VI. Fator de Criticidade da Variável (FCV)</a:t>
            </a:r>
            <a:endParaRPr sz="3200" b="1" dirty="0">
              <a:solidFill>
                <a:srgbClr val="0857A9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88" name="Google Shape;588;p49"/>
          <p:cNvSpPr/>
          <p:nvPr/>
        </p:nvSpPr>
        <p:spPr>
          <a:xfrm>
            <a:off x="494701" y="944358"/>
            <a:ext cx="8844572" cy="1523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marR="120015" lvl="0" indent="14288" algn="just">
              <a:lnSpc>
                <a:spcPct val="150000"/>
              </a:lnSpc>
            </a:pPr>
            <a:r>
              <a:rPr lang="pt-BR" sz="1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Considerando as adaptações realizadas para o âmbito do grupo discente, a parcela com atribuição de nota entre 0 e 6 foi identificada como desfavorável e a parcela com notas 9 e 10 pontos foi identificado como favorável, observando-se que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não é considerada para efeito do cálculo do indicador a parcela que atribui notas 7 e 8 pontos.</a:t>
            </a:r>
            <a:r>
              <a:rPr lang="pt-BR" sz="1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Neste sentido, o resultado obtido é identificado como </a:t>
            </a: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 </a:t>
            </a:r>
            <a:r>
              <a:rPr lang="pt-BR" sz="1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 o</a:t>
            </a:r>
            <a:r>
              <a:rPr lang="pt-BR" sz="1200" dirty="0">
                <a:solidFill>
                  <a:schemeClr val="dk1"/>
                </a:solidFill>
                <a:latin typeface="Tahoma"/>
                <a:ea typeface="Tahoma"/>
                <a:cs typeface="Tahoma"/>
              </a:rPr>
              <a:t> cálculo do FCV é obtido por meio de:</a:t>
            </a:r>
            <a:endParaRPr sz="1200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pic>
        <p:nvPicPr>
          <p:cNvPr id="8199" name="Picture 7" descr="NPS - Net Promoter Score | Guia completo">
            <a:extLst>
              <a:ext uri="{FF2B5EF4-FFF2-40B4-BE49-F238E27FC236}">
                <a16:creationId xmlns:a16="http://schemas.microsoft.com/office/drawing/2014/main" id="{1A6356D9-DCC3-43F3-8CC3-284FB2C600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02" b="6142"/>
          <a:stretch/>
        </p:blipFill>
        <p:spPr bwMode="auto">
          <a:xfrm>
            <a:off x="2988458" y="3255202"/>
            <a:ext cx="5286375" cy="3248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C808404D-6C45-4577-8E92-3BDABADB55C3}"/>
              </a:ext>
            </a:extLst>
          </p:cNvPr>
          <p:cNvSpPr/>
          <p:nvPr/>
        </p:nvSpPr>
        <p:spPr>
          <a:xfrm>
            <a:off x="5646397" y="3190993"/>
            <a:ext cx="2818356" cy="347597"/>
          </a:xfrm>
          <a:prstGeom prst="rect">
            <a:avLst/>
          </a:prstGeom>
          <a:solidFill>
            <a:schemeClr val="bg1"/>
          </a:solidFill>
          <a:ln w="9525" cap="flat" cmpd="sng">
            <a:noFill/>
            <a:prstDash val="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marL="0" marR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pt-BR"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4B4BF81-DD8B-4B2F-AA1D-B577127A0202}"/>
              </a:ext>
            </a:extLst>
          </p:cNvPr>
          <p:cNvSpPr/>
          <p:nvPr/>
        </p:nvSpPr>
        <p:spPr>
          <a:xfrm>
            <a:off x="972834" y="2446072"/>
            <a:ext cx="73019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006600"/>
                </a:solidFill>
                <a:latin typeface="Tahoma"/>
                <a:ea typeface="Tahoma"/>
                <a:cs typeface="Tahoma"/>
                <a:sym typeface="Tahoma"/>
              </a:rPr>
              <a:t>%</a:t>
            </a:r>
            <a:r>
              <a:rPr lang="pt-BR" b="1" dirty="0">
                <a:solidFill>
                  <a:srgbClr val="006600"/>
                </a:solidFill>
                <a:latin typeface="Tahoma"/>
                <a:ea typeface="Tahoma"/>
                <a:cs typeface="Tahoma"/>
                <a:sym typeface="Tahoma"/>
              </a:rPr>
              <a:t> de notas favoráveis (9-10)</a:t>
            </a:r>
            <a:r>
              <a:rPr lang="pt-BR" sz="2000" b="1" dirty="0">
                <a:solidFill>
                  <a:srgbClr val="0066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-</a:t>
            </a:r>
            <a:r>
              <a:rPr lang="pt-BR" sz="2000" b="1" dirty="0">
                <a:solidFill>
                  <a:srgbClr val="0066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2400" b="1" dirty="0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%</a:t>
            </a: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b="1" dirty="0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de notas desfavoráveis (0-6) </a:t>
            </a:r>
            <a:r>
              <a:rPr lang="pt-BR" sz="2400" b="1" dirty="0">
                <a:solidFill>
                  <a:schemeClr val="tx2">
                    <a:lumMod val="50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=</a:t>
            </a:r>
            <a:r>
              <a:rPr lang="pt-BR" sz="20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24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FCV</a:t>
            </a:r>
            <a:endParaRPr lang="pt-BR" sz="2400" b="1" dirty="0">
              <a:solidFill>
                <a:srgbClr val="0857A9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87372B60-D2C2-4FE2-8717-0283A181827D}"/>
              </a:ext>
            </a:extLst>
          </p:cNvPr>
          <p:cNvSpPr/>
          <p:nvPr/>
        </p:nvSpPr>
        <p:spPr>
          <a:xfrm>
            <a:off x="762847" y="2457087"/>
            <a:ext cx="7596827" cy="599860"/>
          </a:xfrm>
          <a:prstGeom prst="rect">
            <a:avLst/>
          </a:prstGeom>
          <a:noFill/>
          <a:ln w="38100" cap="flat" cmpd="sng">
            <a:solidFill>
              <a:srgbClr val="0555A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marL="0" marR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pt-BR"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34687CE-E959-4B5F-9371-24D5ECE14558}"/>
              </a:ext>
            </a:extLst>
          </p:cNvPr>
          <p:cNvSpPr/>
          <p:nvPr/>
        </p:nvSpPr>
        <p:spPr>
          <a:xfrm>
            <a:off x="3453297" y="3156219"/>
            <a:ext cx="4906377" cy="3347239"/>
          </a:xfrm>
          <a:prstGeom prst="rect">
            <a:avLst/>
          </a:prstGeom>
          <a:noFill/>
          <a:ln w="38100" cap="flat" cmpd="sng">
            <a:solidFill>
              <a:srgbClr val="0555A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marL="0" marR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pt-BR"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8220952-6916-4209-A9C1-85E3D67F526B}"/>
              </a:ext>
            </a:extLst>
          </p:cNvPr>
          <p:cNvSpPr/>
          <p:nvPr/>
        </p:nvSpPr>
        <p:spPr>
          <a:xfrm>
            <a:off x="762847" y="3153414"/>
            <a:ext cx="2622950" cy="3347239"/>
          </a:xfrm>
          <a:prstGeom prst="rect">
            <a:avLst/>
          </a:prstGeom>
          <a:noFill/>
          <a:ln w="38100" cap="flat" cmpd="sng">
            <a:solidFill>
              <a:srgbClr val="0555A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marL="0" marR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pt-BR"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55AB69B2-131D-4768-8276-A40A2AEB8A6A}"/>
              </a:ext>
            </a:extLst>
          </p:cNvPr>
          <p:cNvSpPr/>
          <p:nvPr/>
        </p:nvSpPr>
        <p:spPr>
          <a:xfrm>
            <a:off x="1331959" y="4446454"/>
            <a:ext cx="16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Enquadramento do resultado:</a:t>
            </a:r>
            <a:endParaRPr lang="pt-BR" dirty="0"/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46A3D728-5F62-4ADE-B1C1-B911C05F3B7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25</a:t>
            </a:fld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50"/>
          <p:cNvSpPr/>
          <p:nvPr/>
        </p:nvSpPr>
        <p:spPr>
          <a:xfrm>
            <a:off x="450432" y="1818567"/>
            <a:ext cx="8346327" cy="853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7470" marR="118745" lvl="0" indent="269240" algn="just" rtl="0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05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marL="534670" marR="0" lvl="0" indent="0" algn="just" rtl="0">
              <a:lnSpc>
                <a:spcPct val="107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pt-BR" sz="105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 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34670" marR="0" lvl="0" indent="0" algn="just" rtl="0">
              <a:lnSpc>
                <a:spcPct val="107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050" b="1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marL="534670" marR="0" lvl="0" indent="0" algn="just" rtl="0">
              <a:lnSpc>
                <a:spcPct val="107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05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</p:txBody>
      </p:sp>
      <p:sp>
        <p:nvSpPr>
          <p:cNvPr id="5" name="Google Shape;89;p3">
            <a:hlinkClick r:id="rId3" action="ppaction://hlinksldjump"/>
          </p:cNvPr>
          <p:cNvSpPr/>
          <p:nvPr/>
        </p:nvSpPr>
        <p:spPr>
          <a:xfrm>
            <a:off x="253722" y="277246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59440" y="958897"/>
            <a:ext cx="8686173" cy="608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marR="118745" lvl="0" indent="14288" algn="just">
              <a:lnSpc>
                <a:spcPct val="150000"/>
              </a:lnSpc>
              <a:spcBef>
                <a:spcPts val="5"/>
              </a:spcBef>
            </a:pPr>
            <a:r>
              <a:rPr lang="pt-BR" sz="12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A interpretação do FCV adaptada de </a:t>
            </a:r>
            <a:r>
              <a:rPr lang="pt-BR" sz="1200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Reichheld</a:t>
            </a:r>
            <a:r>
              <a:rPr lang="pt-BR" sz="12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 (2011)</a:t>
            </a:r>
            <a:r>
              <a:rPr lang="pt-BR" sz="1200" baseline="300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2</a:t>
            </a:r>
            <a:r>
              <a:rPr lang="pt-BR" sz="12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, Costa et al. (2018)</a:t>
            </a:r>
            <a:r>
              <a:rPr lang="pt-BR" sz="1200" baseline="300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3</a:t>
            </a:r>
            <a:r>
              <a:rPr lang="pt-BR" sz="12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 é orientada a partir de quatro zonas de pontuação da satisfação do discente em cada variável investigada, conforme apresentado a seguir.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/>
          </p:nvPr>
        </p:nvGraphicFramePr>
        <p:xfrm>
          <a:off x="815523" y="1780929"/>
          <a:ext cx="8530090" cy="39934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65045">
                  <a:extLst>
                    <a:ext uri="{9D8B030D-6E8A-4147-A177-3AD203B41FA5}">
                      <a16:colId xmlns:a16="http://schemas.microsoft.com/office/drawing/2014/main" val="3412778870"/>
                    </a:ext>
                  </a:extLst>
                </a:gridCol>
                <a:gridCol w="4265045">
                  <a:extLst>
                    <a:ext uri="{9D8B030D-6E8A-4147-A177-3AD203B41FA5}">
                      <a16:colId xmlns:a16="http://schemas.microsoft.com/office/drawing/2014/main" val="645052608"/>
                    </a:ext>
                  </a:extLst>
                </a:gridCol>
              </a:tblGrid>
              <a:tr h="3720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Excelência: pontuação entre 75 e 100</a:t>
                      </a:r>
                      <a:endParaRPr lang="pt-BR" sz="120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Qualidade: pontuação entre 50 e 74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B0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44210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Variáveis que atingiram pontuação nesse estrato sugerem a ocorrência de grandes experiências para os discentes. As condições do curso relacionadas a esse quesito conseguiram gerar uma </a:t>
                      </a:r>
                      <a:r>
                        <a:rPr lang="pt-BR" sz="1200" b="1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percepção</a:t>
                      </a: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</a:t>
                      </a:r>
                      <a:r>
                        <a:rPr lang="pt-BR" sz="1200" b="1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altamente positiva </a:t>
                      </a: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ao discente, o que deve gerar </a:t>
                      </a:r>
                      <a:r>
                        <a:rPr lang="pt-BR" sz="1200" b="1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boas recomendações </a:t>
                      </a: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e até um defensor desse quesito.</a:t>
                      </a:r>
                      <a:endParaRPr lang="pt-BR" sz="1200" b="0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Os discentes nesta faixa de avaliação certamente viram vários pontos positivos durante a experiência com o quesito (variável investigada), porém certamente alguns pontos deixaram a desejar. </a:t>
                      </a:r>
                      <a:r>
                        <a:rPr lang="pt-BR" sz="1200" b="1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É preciso avaliar com maior detalhamento a jornada do discente </a:t>
                      </a: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que envolve esse quesito, incluindo itens correlacionados a esse.</a:t>
                      </a:r>
                      <a:endParaRPr lang="pt-BR" sz="1200" b="0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695669"/>
                  </a:ext>
                </a:extLst>
              </a:tr>
              <a:tr h="3720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Aperfeiçoamento: pontuação entre 0 e 49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Crítica: pontuação entre -100 e -1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067377"/>
                  </a:ext>
                </a:extLst>
              </a:tr>
              <a:tr h="158400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A experiência oferecida nesta faixa sugere atenção para pontos importantes de ajustes</a:t>
                      </a:r>
                      <a:r>
                        <a:rPr lang="pt-BR" sz="1200" b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. Em muitos casos, o discente não reconheceu que o Curso tenha apresentado atenção a esse quesito, ou, mesmo, reconheceu ineficiência do quesito e, assim, o quesito revela-se como um ponto crítico a ser avaliado para encaminhar a tomada de ações pertinentes dentro do programa de busca contínua de qualidade.</a:t>
                      </a:r>
                      <a:endParaRPr lang="pt-BR" sz="1200" b="0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Os discentes que avaliaram o quesito nesse estrato </a:t>
                      </a: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sugerem a ocorrência de experiências altamente frustrantes, o que os leva a expressar insatisfação e a compartilhar essas dificuldades com outras pessoas</a:t>
                      </a:r>
                      <a:r>
                        <a:rPr lang="pt-BR" sz="12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. Nesse sentido, a observação de ocorrências nesse estrato é extremamente relevante, tanto para apoiar o processo de busca contínua pela melhoria da qualidade, quanto para recuperar o comprometimento do discente com o curso que frequenta.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707354"/>
                  </a:ext>
                </a:extLst>
              </a:tr>
            </a:tbl>
          </a:graphicData>
        </a:graphic>
      </p:graphicFrame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DC85793-6EE0-4E06-A537-F239CA60CD5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85591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366006F-3E9E-43C2-A8C6-51D1B5DFE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272885"/>
              </p:ext>
            </p:extLst>
          </p:nvPr>
        </p:nvGraphicFramePr>
        <p:xfrm>
          <a:off x="973436" y="1027201"/>
          <a:ext cx="7802325" cy="5300633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3569164">
                  <a:extLst>
                    <a:ext uri="{9D8B030D-6E8A-4147-A177-3AD203B41FA5}">
                      <a16:colId xmlns:a16="http://schemas.microsoft.com/office/drawing/2014/main" val="2645974289"/>
                    </a:ext>
                  </a:extLst>
                </a:gridCol>
                <a:gridCol w="1377863">
                  <a:extLst>
                    <a:ext uri="{9D8B030D-6E8A-4147-A177-3AD203B41FA5}">
                      <a16:colId xmlns:a16="http://schemas.microsoft.com/office/drawing/2014/main" val="3211592949"/>
                    </a:ext>
                  </a:extLst>
                </a:gridCol>
                <a:gridCol w="1451298">
                  <a:extLst>
                    <a:ext uri="{9D8B030D-6E8A-4147-A177-3AD203B41FA5}">
                      <a16:colId xmlns:a16="http://schemas.microsoft.com/office/drawing/2014/main" val="2216008129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1560253816"/>
                    </a:ext>
                  </a:extLst>
                </a:gridCol>
              </a:tblGrid>
              <a:tr h="56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Períodos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FARMÁCIA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773448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MÉDIA</a:t>
                      </a:r>
                      <a:endParaRPr lang="pt-BR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7534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9422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74876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DESFAVORÁVEL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0-6]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41839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1960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36940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FAVORÁVEL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9-10] </a:t>
                      </a:r>
                      <a:endParaRPr lang="pt-BR" sz="1600" dirty="0">
                        <a:solidFill>
                          <a:schemeClr val="accen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kern="1200" dirty="0">
                        <a:solidFill>
                          <a:schemeClr val="l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82555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65,9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18603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73,8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975084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FCV [PONTOS PERCENTUAIS]: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FAVORÁVEL (NOTAS 9-10)</a:t>
                      </a: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MENOS A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10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DESFAVORÁVEL (NOTAS 0-6)</a:t>
                      </a:r>
                      <a:r>
                        <a:rPr lang="pt-BR" sz="105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49,3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25,8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64196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57,8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17,8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217745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65,4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27,3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75189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ZONAS DE PONTUAÇÃO DE SATISFAÇÃO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3884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dirty="0">
                          <a:solidFill>
                            <a:srgbClr val="4DB04F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Qualidade</a:t>
                      </a:r>
                      <a:endParaRPr lang="pt-BR" sz="900" b="0" dirty="0">
                        <a:solidFill>
                          <a:srgbClr val="4DB04F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8761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dirty="0">
                          <a:solidFill>
                            <a:srgbClr val="4DB04F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Qualidade</a:t>
                      </a:r>
                      <a:endParaRPr lang="pt-BR" sz="900" b="0" dirty="0">
                        <a:solidFill>
                          <a:srgbClr val="4DB04F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20965"/>
                  </a:ext>
                </a:extLst>
              </a:tr>
            </a:tbl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0D4378AE-30B2-420D-BABC-5857E8D54E51}"/>
              </a:ext>
            </a:extLst>
          </p:cNvPr>
          <p:cNvSpPr/>
          <p:nvPr/>
        </p:nvSpPr>
        <p:spPr>
          <a:xfrm>
            <a:off x="724645" y="646538"/>
            <a:ext cx="845670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 GERAL você atribui para expressar a sua satisfação/insatisfação com a </a:t>
            </a:r>
            <a:r>
              <a:rPr lang="pt-BR" sz="1200" b="1" dirty="0">
                <a:solidFill>
                  <a:srgbClr val="0555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GESTÃO DO SEU CURSO 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 um todo?</a:t>
            </a:r>
          </a:p>
        </p:txBody>
      </p:sp>
      <p:sp>
        <p:nvSpPr>
          <p:cNvPr id="13" name="Google Shape;89;p3">
            <a:hlinkClick r:id="rId2" action="ppaction://hlinksldjump"/>
            <a:extLst>
              <a:ext uri="{FF2B5EF4-FFF2-40B4-BE49-F238E27FC236}">
                <a16:creationId xmlns:a16="http://schemas.microsoft.com/office/drawing/2014/main" id="{7373B95F-C564-47BA-A3F7-DC4B715E02FD}"/>
              </a:ext>
            </a:extLst>
          </p:cNvPr>
          <p:cNvSpPr/>
          <p:nvPr/>
        </p:nvSpPr>
        <p:spPr>
          <a:xfrm>
            <a:off x="253722" y="20209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pic>
        <p:nvPicPr>
          <p:cNvPr id="2058" name="Picture 10" descr="Numa escala de 0 a 10, qual a probabilidade de você nos recomendar (ou  recomendar o produto/serviço) a um amigo ou colega?">
            <a:extLst>
              <a:ext uri="{FF2B5EF4-FFF2-40B4-BE49-F238E27FC236}">
                <a16:creationId xmlns:a16="http://schemas.microsoft.com/office/drawing/2014/main" id="{116CEA1A-3E2E-4AAA-9EE7-D8518FDA45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318"/>
          <a:stretch/>
        </p:blipFill>
        <p:spPr bwMode="auto">
          <a:xfrm>
            <a:off x="1197108" y="1042875"/>
            <a:ext cx="3182653" cy="52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C2123F0-6828-425E-A967-43D5F916682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27</a:t>
            </a:fld>
            <a:endParaRPr lang="pt-BR" dirty="0"/>
          </a:p>
        </p:txBody>
      </p:sp>
      <p:pic>
        <p:nvPicPr>
          <p:cNvPr id="7" name="Picture 2" descr="Ficheiro:Logo uscs.png – Wikipédia, a enciclopédia livre">
            <a:extLst>
              <a:ext uri="{FF2B5EF4-FFF2-40B4-BE49-F238E27FC236}">
                <a16:creationId xmlns:a16="http://schemas.microsoft.com/office/drawing/2014/main" id="{D83DA7B9-EA3B-48AA-BCF0-10443C3AD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9076" y="1077305"/>
            <a:ext cx="642149" cy="48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3582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D4378AE-30B2-420D-BABC-5857E8D54E51}"/>
              </a:ext>
            </a:extLst>
          </p:cNvPr>
          <p:cNvSpPr/>
          <p:nvPr/>
        </p:nvSpPr>
        <p:spPr>
          <a:xfrm>
            <a:off x="952732" y="647884"/>
            <a:ext cx="7776863" cy="275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NOTA GERAL você atribui para expressar a sua a sua satisfação/insatisfação</a:t>
            </a:r>
            <a:r>
              <a:rPr lang="pt-BR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 o</a:t>
            </a:r>
            <a:r>
              <a:rPr lang="pt-BR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200" b="1" dirty="0">
                <a:solidFill>
                  <a:srgbClr val="0555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CURSO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</a:p>
        </p:txBody>
      </p:sp>
      <p:sp>
        <p:nvSpPr>
          <p:cNvPr id="17" name="Google Shape;89;p3">
            <a:hlinkClick r:id="rId2" action="ppaction://hlinksldjump"/>
            <a:extLst>
              <a:ext uri="{FF2B5EF4-FFF2-40B4-BE49-F238E27FC236}">
                <a16:creationId xmlns:a16="http://schemas.microsoft.com/office/drawing/2014/main" id="{2AC17CC6-75B9-463A-9F96-573A0AA4960A}"/>
              </a:ext>
            </a:extLst>
          </p:cNvPr>
          <p:cNvSpPr/>
          <p:nvPr/>
        </p:nvSpPr>
        <p:spPr>
          <a:xfrm>
            <a:off x="253722" y="20209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21" name="Tabela 20">
            <a:extLst>
              <a:ext uri="{FF2B5EF4-FFF2-40B4-BE49-F238E27FC236}">
                <a16:creationId xmlns:a16="http://schemas.microsoft.com/office/drawing/2014/main" id="{82D93F57-E3CC-42B2-A124-96DA0978A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431502"/>
              </p:ext>
            </p:extLst>
          </p:nvPr>
        </p:nvGraphicFramePr>
        <p:xfrm>
          <a:off x="952731" y="1071499"/>
          <a:ext cx="7776864" cy="5300633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3569164">
                  <a:extLst>
                    <a:ext uri="{9D8B030D-6E8A-4147-A177-3AD203B41FA5}">
                      <a16:colId xmlns:a16="http://schemas.microsoft.com/office/drawing/2014/main" val="2645974289"/>
                    </a:ext>
                  </a:extLst>
                </a:gridCol>
                <a:gridCol w="1377863">
                  <a:extLst>
                    <a:ext uri="{9D8B030D-6E8A-4147-A177-3AD203B41FA5}">
                      <a16:colId xmlns:a16="http://schemas.microsoft.com/office/drawing/2014/main" val="3211592949"/>
                    </a:ext>
                  </a:extLst>
                </a:gridCol>
                <a:gridCol w="1440493">
                  <a:extLst>
                    <a:ext uri="{9D8B030D-6E8A-4147-A177-3AD203B41FA5}">
                      <a16:colId xmlns:a16="http://schemas.microsoft.com/office/drawing/2014/main" val="2216008129"/>
                    </a:ext>
                  </a:extLst>
                </a:gridCol>
                <a:gridCol w="1389344">
                  <a:extLst>
                    <a:ext uri="{9D8B030D-6E8A-4147-A177-3AD203B41FA5}">
                      <a16:colId xmlns:a16="http://schemas.microsoft.com/office/drawing/2014/main" val="1560253816"/>
                    </a:ext>
                  </a:extLst>
                </a:gridCol>
              </a:tblGrid>
              <a:tr h="56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Períodos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FARMÁCIA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773448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MÉDIA</a:t>
                      </a:r>
                      <a:endParaRPr lang="pt-BR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noProof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7534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9422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74876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DESFAVORÁVEL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0-6]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18,2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41839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1960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36940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FAVORÁVEL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9-10] </a:t>
                      </a:r>
                      <a:endParaRPr lang="pt-BR" sz="1600" dirty="0">
                        <a:solidFill>
                          <a:schemeClr val="accen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kern="1200" dirty="0">
                        <a:solidFill>
                          <a:schemeClr val="l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55,0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45,8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82555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48,8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18603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47,0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975084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FCV [PONTOS PERCENTUAIS]: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FAVORÁVEL (NOTAS 9-10)</a:t>
                      </a: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MENOS A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10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DESFAVORÁVEL (NOTAS 0-6)</a:t>
                      </a:r>
                      <a:r>
                        <a:rPr lang="pt-BR" sz="105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46,6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27,6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64196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38,3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18,3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217745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46,8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29,1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75189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ZONAS DE PONTUAÇÃO DE SATISFAÇÃO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3884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8761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20965"/>
                  </a:ext>
                </a:extLst>
              </a:tr>
            </a:tbl>
          </a:graphicData>
        </a:graphic>
      </p:graphicFrame>
      <p:pic>
        <p:nvPicPr>
          <p:cNvPr id="28" name="Picture 10" descr="Numa escala de 0 a 10, qual a probabilidade de você nos recomendar (ou  recomendar o produto/serviço) a um amigo ou colega?">
            <a:extLst>
              <a:ext uri="{FF2B5EF4-FFF2-40B4-BE49-F238E27FC236}">
                <a16:creationId xmlns:a16="http://schemas.microsoft.com/office/drawing/2014/main" id="{EAE7049F-AB26-45BD-962F-C31D8A31BC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318"/>
          <a:stretch/>
        </p:blipFill>
        <p:spPr bwMode="auto">
          <a:xfrm>
            <a:off x="1176403" y="1087173"/>
            <a:ext cx="3182653" cy="52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90B71584-47C4-44A1-9AFF-9FB5FB84758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28</a:t>
            </a:fld>
            <a:endParaRPr lang="pt-BR" dirty="0"/>
          </a:p>
        </p:txBody>
      </p:sp>
      <p:pic>
        <p:nvPicPr>
          <p:cNvPr id="7" name="Picture 2" descr="Ficheiro:Logo uscs.png – Wikipédia, a enciclopédia livre">
            <a:extLst>
              <a:ext uri="{FF2B5EF4-FFF2-40B4-BE49-F238E27FC236}">
                <a16:creationId xmlns:a16="http://schemas.microsoft.com/office/drawing/2014/main" id="{905BF2DF-0337-458A-A575-C122CC125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9076" y="1125593"/>
            <a:ext cx="642149" cy="48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1007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D4378AE-30B2-420D-BABC-5857E8D54E51}"/>
              </a:ext>
            </a:extLst>
          </p:cNvPr>
          <p:cNvSpPr/>
          <p:nvPr/>
        </p:nvSpPr>
        <p:spPr>
          <a:xfrm>
            <a:off x="900233" y="670402"/>
            <a:ext cx="8323656" cy="272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NOTA GERAL você atribui para expressar a sua satisfação/insatisfação atual com a </a:t>
            </a:r>
            <a:r>
              <a:rPr lang="pt-BR" sz="1200" b="1" dirty="0">
                <a:solidFill>
                  <a:srgbClr val="0555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INSTITUIÇÃO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como um todo?</a:t>
            </a:r>
          </a:p>
        </p:txBody>
      </p:sp>
      <p:sp>
        <p:nvSpPr>
          <p:cNvPr id="21" name="Google Shape;89;p3">
            <a:hlinkClick r:id="rId2" action="ppaction://hlinksldjump"/>
            <a:extLst>
              <a:ext uri="{FF2B5EF4-FFF2-40B4-BE49-F238E27FC236}">
                <a16:creationId xmlns:a16="http://schemas.microsoft.com/office/drawing/2014/main" id="{173ACF19-DB8B-43EC-A131-C1D8BED41FAC}"/>
              </a:ext>
            </a:extLst>
          </p:cNvPr>
          <p:cNvSpPr/>
          <p:nvPr/>
        </p:nvSpPr>
        <p:spPr>
          <a:xfrm>
            <a:off x="253722" y="20209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22" name="Tabela 21">
            <a:extLst>
              <a:ext uri="{FF2B5EF4-FFF2-40B4-BE49-F238E27FC236}">
                <a16:creationId xmlns:a16="http://schemas.microsoft.com/office/drawing/2014/main" id="{DD095338-E236-403F-ADB6-336243D16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570144"/>
              </p:ext>
            </p:extLst>
          </p:nvPr>
        </p:nvGraphicFramePr>
        <p:xfrm>
          <a:off x="952731" y="1038886"/>
          <a:ext cx="8323656" cy="5300633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3820112">
                  <a:extLst>
                    <a:ext uri="{9D8B030D-6E8A-4147-A177-3AD203B41FA5}">
                      <a16:colId xmlns:a16="http://schemas.microsoft.com/office/drawing/2014/main" val="2645974289"/>
                    </a:ext>
                  </a:extLst>
                </a:gridCol>
                <a:gridCol w="1389962">
                  <a:extLst>
                    <a:ext uri="{9D8B030D-6E8A-4147-A177-3AD203B41FA5}">
                      <a16:colId xmlns:a16="http://schemas.microsoft.com/office/drawing/2014/main" val="3211592949"/>
                    </a:ext>
                  </a:extLst>
                </a:gridCol>
                <a:gridCol w="1557748">
                  <a:extLst>
                    <a:ext uri="{9D8B030D-6E8A-4147-A177-3AD203B41FA5}">
                      <a16:colId xmlns:a16="http://schemas.microsoft.com/office/drawing/2014/main" val="2216008129"/>
                    </a:ext>
                  </a:extLst>
                </a:gridCol>
                <a:gridCol w="1555834">
                  <a:extLst>
                    <a:ext uri="{9D8B030D-6E8A-4147-A177-3AD203B41FA5}">
                      <a16:colId xmlns:a16="http://schemas.microsoft.com/office/drawing/2014/main" val="1560253816"/>
                    </a:ext>
                  </a:extLst>
                </a:gridCol>
              </a:tblGrid>
              <a:tr h="56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Períodos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FARMÁCIA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773448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MÉDIA</a:t>
                      </a:r>
                      <a:endParaRPr lang="pt-BR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7534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9422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74876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DESFAVORÁVEL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0-6]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41839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1960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36940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FAVORÁVEL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9-10] </a:t>
                      </a:r>
                      <a:endParaRPr lang="pt-BR" sz="1600" dirty="0">
                        <a:solidFill>
                          <a:schemeClr val="accen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kern="1200" dirty="0">
                        <a:solidFill>
                          <a:schemeClr val="l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82555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46,3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34,1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18603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39,6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975084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FCV [PONTOS PERCENTUAIS]: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FAVORÁVEL (NOTAS 9-10)</a:t>
                      </a: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MENOS A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10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DESFAVORÁVEL (NOTAS 0-6)</a:t>
                      </a:r>
                      <a:r>
                        <a:rPr lang="pt-BR" sz="105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64196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25,1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217745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noProof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46,8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16,7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75189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ZONAS DE PONTUAÇÃO DE SATISFAÇÃO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3884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8761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10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20965"/>
                  </a:ext>
                </a:extLst>
              </a:tr>
            </a:tbl>
          </a:graphicData>
        </a:graphic>
      </p:graphicFrame>
      <p:pic>
        <p:nvPicPr>
          <p:cNvPr id="29" name="Picture 10" descr="Numa escala de 0 a 10, qual a probabilidade de você nos recomendar (ou  recomendar o produto/serviço) a um amigo ou colega?">
            <a:extLst>
              <a:ext uri="{FF2B5EF4-FFF2-40B4-BE49-F238E27FC236}">
                <a16:creationId xmlns:a16="http://schemas.microsoft.com/office/drawing/2014/main" id="{32704428-8AB1-4B9B-93E7-B6DBA3CBAE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318"/>
          <a:stretch/>
        </p:blipFill>
        <p:spPr bwMode="auto">
          <a:xfrm>
            <a:off x="1176404" y="1054560"/>
            <a:ext cx="3182653" cy="52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8B9ACF20-3D67-48A8-9CF2-D8BBA0F6FC4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29</a:t>
            </a:fld>
            <a:endParaRPr lang="pt-BR" dirty="0"/>
          </a:p>
        </p:txBody>
      </p:sp>
      <p:pic>
        <p:nvPicPr>
          <p:cNvPr id="7" name="Picture 2" descr="Ficheiro:Logo uscs.png – Wikipédia, a enciclopédia livre">
            <a:extLst>
              <a:ext uri="{FF2B5EF4-FFF2-40B4-BE49-F238E27FC236}">
                <a16:creationId xmlns:a16="http://schemas.microsoft.com/office/drawing/2014/main" id="{D400F3BC-F427-49BE-8F29-98D6709E8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617" y="1088990"/>
            <a:ext cx="642149" cy="48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28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89;p3">
            <a:hlinkClick r:id="rId3" action="ppaction://hlinksldjump"/>
            <a:extLst>
              <a:ext uri="{FF2B5EF4-FFF2-40B4-BE49-F238E27FC236}">
                <a16:creationId xmlns:a16="http://schemas.microsoft.com/office/drawing/2014/main" id="{035AB9C4-79E1-43F0-B178-D40A1D3CE1B3}"/>
              </a:ext>
            </a:extLst>
          </p:cNvPr>
          <p:cNvSpPr/>
          <p:nvPr/>
        </p:nvSpPr>
        <p:spPr>
          <a:xfrm>
            <a:off x="9990" y="282986"/>
            <a:ext cx="554513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Nível de Participação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12" name="Google Shape;93;p3">
            <a:hlinkClick r:id="rId3" action="ppaction://hlinksldjump"/>
            <a:extLst>
              <a:ext uri="{FF2B5EF4-FFF2-40B4-BE49-F238E27FC236}">
                <a16:creationId xmlns:a16="http://schemas.microsoft.com/office/drawing/2014/main" id="{A6A346B8-963D-46ED-BB10-F31B9C793AA6}"/>
              </a:ext>
            </a:extLst>
          </p:cNvPr>
          <p:cNvSpPr/>
          <p:nvPr/>
        </p:nvSpPr>
        <p:spPr>
          <a:xfrm>
            <a:off x="2974503" y="875644"/>
            <a:ext cx="4411902" cy="1026614"/>
          </a:xfrm>
          <a:prstGeom prst="roundRect">
            <a:avLst/>
          </a:prstGeom>
          <a:noFill/>
          <a:ln>
            <a:solidFill>
              <a:srgbClr val="0857A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2075" tIns="46025" rIns="92075" bIns="46025" anchor="ctr" anchorCtr="0">
            <a:noAutofit/>
          </a:bodyPr>
          <a:lstStyle/>
          <a:p>
            <a:pPr marR="0" lvl="1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200" b="1" i="0" u="none" strike="noStrike" cap="none" dirty="0">
              <a:solidFill>
                <a:srgbClr val="FFC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" name="Google Shape;90;p3">
            <a:extLst>
              <a:ext uri="{FF2B5EF4-FFF2-40B4-BE49-F238E27FC236}">
                <a16:creationId xmlns:a16="http://schemas.microsoft.com/office/drawing/2014/main" id="{681139DC-7B79-45F7-B739-332705E1262A}"/>
              </a:ext>
            </a:extLst>
          </p:cNvPr>
          <p:cNvSpPr/>
          <p:nvPr/>
        </p:nvSpPr>
        <p:spPr>
          <a:xfrm>
            <a:off x="4202958" y="3779091"/>
            <a:ext cx="2520280" cy="2808312"/>
          </a:xfrm>
          <a:prstGeom prst="roundRect">
            <a:avLst>
              <a:gd name="adj" fmla="val 16667"/>
            </a:avLst>
          </a:prstGeom>
          <a:ln>
            <a:solidFill>
              <a:srgbClr val="0857A9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1" name="Google Shape;91;p3">
            <a:extLst>
              <a:ext uri="{FF2B5EF4-FFF2-40B4-BE49-F238E27FC236}">
                <a16:creationId xmlns:a16="http://schemas.microsoft.com/office/drawing/2014/main" id="{5290A62A-6DFE-4CBF-91FB-CD6C347DB80E}"/>
              </a:ext>
            </a:extLst>
          </p:cNvPr>
          <p:cNvSpPr txBox="1"/>
          <p:nvPr/>
        </p:nvSpPr>
        <p:spPr>
          <a:xfrm>
            <a:off x="4131322" y="3882254"/>
            <a:ext cx="251990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r>
              <a:rPr lang="pt-BR" b="1" kern="1200" dirty="0">
                <a:solidFill>
                  <a:srgbClr val="0060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FARMÁCIA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r>
              <a:rPr lang="pt-BR" sz="1800" b="1" dirty="0">
                <a:solidFill>
                  <a:srgbClr val="E2771E"/>
                </a:solidFill>
                <a:latin typeface="Tahoma"/>
                <a:ea typeface="Tahoma"/>
                <a:cs typeface="Tahoma"/>
              </a:rPr>
              <a:t>DISCENTES</a:t>
            </a:r>
            <a:endParaRPr lang="pt-BR" sz="2200" b="1" dirty="0">
              <a:solidFill>
                <a:srgbClr val="E2771E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22" name="Google Shape;92;p3">
            <a:extLst>
              <a:ext uri="{FF2B5EF4-FFF2-40B4-BE49-F238E27FC236}">
                <a16:creationId xmlns:a16="http://schemas.microsoft.com/office/drawing/2014/main" id="{9DF83C7A-532D-475E-96C1-2F8E75A73C12}"/>
              </a:ext>
            </a:extLst>
          </p:cNvPr>
          <p:cNvSpPr txBox="1"/>
          <p:nvPr/>
        </p:nvSpPr>
        <p:spPr>
          <a:xfrm>
            <a:off x="4348016" y="4571179"/>
            <a:ext cx="2159000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</a:pPr>
            <a:r>
              <a:rPr lang="pt-BR" sz="1400" b="0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População: 166 Respondentes: 107</a:t>
            </a:r>
            <a:endParaRPr sz="1400" b="1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</a:pPr>
            <a:r>
              <a:rPr lang="pt-BR" sz="1400" b="0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Nível de participação: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lang="pt-BR" sz="2400" b="1" dirty="0">
                <a:solidFill>
                  <a:schemeClr val="tx1"/>
                </a:solidFill>
                <a:latin typeface="Tahoma"/>
                <a:ea typeface="Tahoma"/>
                <a:cs typeface="Tahoma"/>
                <a:sym typeface="Tahoma"/>
              </a:rPr>
              <a:t>64,5%</a:t>
            </a:r>
            <a:endParaRPr sz="2400" b="1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23" name="Google Shape;93;p3">
            <a:hlinkClick r:id="rId3" action="ppaction://hlinksldjump"/>
            <a:extLst>
              <a:ext uri="{FF2B5EF4-FFF2-40B4-BE49-F238E27FC236}">
                <a16:creationId xmlns:a16="http://schemas.microsoft.com/office/drawing/2014/main" id="{7D8BDFA5-E7B0-4103-A73E-DE90A37BFA4C}"/>
              </a:ext>
            </a:extLst>
          </p:cNvPr>
          <p:cNvSpPr/>
          <p:nvPr/>
        </p:nvSpPr>
        <p:spPr>
          <a:xfrm>
            <a:off x="2902495" y="920639"/>
            <a:ext cx="4411902" cy="982539"/>
          </a:xfrm>
          <a:prstGeom prst="roundRect">
            <a:avLst/>
          </a:prstGeom>
          <a:noFill/>
          <a:ln>
            <a:solidFill>
              <a:srgbClr val="0857A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2075" tIns="46025" rIns="92075" bIns="46025" anchor="ctr" anchorCtr="0">
            <a:noAutofit/>
          </a:bodyPr>
          <a:lstStyle/>
          <a:p>
            <a:pPr marR="0" lvl="1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i="0" u="none" strike="noStrike" cap="none" dirty="0">
                <a:solidFill>
                  <a:srgbClr val="E2771E"/>
                </a:solidFill>
                <a:latin typeface="Tahoma"/>
                <a:ea typeface="Tahoma"/>
                <a:cs typeface="Tahoma"/>
                <a:sym typeface="Tahoma"/>
              </a:rPr>
              <a:t>PARTICIPAÇÃO GERAL</a:t>
            </a:r>
          </a:p>
          <a:p>
            <a:pPr marR="0" lvl="1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i="0" u="none" strike="noStrike" cap="none">
                <a:solidFill>
                  <a:srgbClr val="E2771E"/>
                </a:solidFill>
                <a:latin typeface="Tahoma"/>
                <a:ea typeface="Tahoma"/>
                <a:cs typeface="Tahoma"/>
                <a:sym typeface="Tahoma"/>
              </a:rPr>
              <a:t>46,0% </a:t>
            </a:r>
            <a:endParaRPr lang="pt-BR" dirty="0">
              <a:solidFill>
                <a:srgbClr val="E2771E"/>
              </a:solidFill>
            </a:endParaRPr>
          </a:p>
        </p:txBody>
      </p:sp>
      <p:graphicFrame>
        <p:nvGraphicFramePr>
          <p:cNvPr id="24" name="Google Shape;95;p3">
            <a:extLst>
              <a:ext uri="{FF2B5EF4-FFF2-40B4-BE49-F238E27FC236}">
                <a16:creationId xmlns:a16="http://schemas.microsoft.com/office/drawing/2014/main" id="{5F29FA21-84FC-42AB-8934-DCE91B02D8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7373755"/>
              </p:ext>
            </p:extLst>
          </p:nvPr>
        </p:nvGraphicFramePr>
        <p:xfrm>
          <a:off x="593593" y="2043561"/>
          <a:ext cx="8718813" cy="1520025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2995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5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3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41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00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Segmentação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0E5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População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0E5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Respondentes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0E5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Participação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0E5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00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FARMÁCIA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rgbClr val="D9E2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166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D9E2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107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solidFill>
                      <a:srgbClr val="D9E2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64,5%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1450" marR="91450" marT="45725" marB="45725" anchor="ctr">
                    <a:solidFill>
                      <a:srgbClr val="D9E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00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PRESENCIAL (EXCETO MEDICINA)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8433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3944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46,8%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4290436805"/>
                  </a:ext>
                </a:extLst>
              </a:tr>
              <a:tr h="30400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MEDICINA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1983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655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33,0%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3186919523"/>
                  </a:ext>
                </a:extLst>
              </a:tr>
              <a:tr h="30400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ENSINO À DISTÂNCIA (EAD)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718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489</a:t>
                      </a:r>
                      <a:endParaRPr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68,1%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241748084"/>
                  </a:ext>
                </a:extLst>
              </a:tr>
            </a:tbl>
          </a:graphicData>
        </a:graphic>
      </p:graphicFrame>
      <p:sp>
        <p:nvSpPr>
          <p:cNvPr id="25" name="Google Shape;90;p3">
            <a:extLst>
              <a:ext uri="{FF2B5EF4-FFF2-40B4-BE49-F238E27FC236}">
                <a16:creationId xmlns:a16="http://schemas.microsoft.com/office/drawing/2014/main" id="{1CBCFEE3-370F-4AB6-80D1-E4F11408880E}"/>
              </a:ext>
            </a:extLst>
          </p:cNvPr>
          <p:cNvSpPr/>
          <p:nvPr/>
        </p:nvSpPr>
        <p:spPr>
          <a:xfrm>
            <a:off x="4130950" y="3779091"/>
            <a:ext cx="2520280" cy="2808312"/>
          </a:xfrm>
          <a:prstGeom prst="roundRect">
            <a:avLst>
              <a:gd name="adj" fmla="val 16667"/>
            </a:avLst>
          </a:prstGeom>
          <a:noFill/>
          <a:ln>
            <a:solidFill>
              <a:srgbClr val="0857A9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6" name="Espaço Reservado para Número de Slide 3">
            <a:extLst>
              <a:ext uri="{FF2B5EF4-FFF2-40B4-BE49-F238E27FC236}">
                <a16:creationId xmlns:a16="http://schemas.microsoft.com/office/drawing/2014/main" id="{655C36A5-B670-4746-B66A-2AD00CDF3B3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7594599" y="114300"/>
            <a:ext cx="2096331" cy="361950"/>
          </a:xfrm>
        </p:spPr>
        <p:txBody>
          <a:bodyPr/>
          <a:lstStyle/>
          <a:p>
            <a:fld id="{00000000-1234-1234-1234-123412341234}" type="slidenum">
              <a:rPr lang="pt-BR" smtClean="0"/>
              <a:pPr/>
              <a:t>3</a:t>
            </a:fld>
            <a:endParaRPr lang="pt-B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D4378AE-30B2-420D-BABC-5857E8D54E51}"/>
              </a:ext>
            </a:extLst>
          </p:cNvPr>
          <p:cNvSpPr/>
          <p:nvPr/>
        </p:nvSpPr>
        <p:spPr>
          <a:xfrm>
            <a:off x="952732" y="732215"/>
            <a:ext cx="7809044" cy="280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Disposição em recomendar ou não recomendar O </a:t>
            </a:r>
            <a:r>
              <a:rPr lang="pt-BR" sz="1200" b="1" dirty="0">
                <a:solidFill>
                  <a:srgbClr val="0555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SEU CURSO DE GRADUAÇÃO 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um amigo ou conhecido?</a:t>
            </a:r>
          </a:p>
        </p:txBody>
      </p:sp>
      <p:sp>
        <p:nvSpPr>
          <p:cNvPr id="11" name="Google Shape;89;p3">
            <a:hlinkClick r:id="rId2" action="ppaction://hlinksldjump"/>
            <a:extLst>
              <a:ext uri="{FF2B5EF4-FFF2-40B4-BE49-F238E27FC236}">
                <a16:creationId xmlns:a16="http://schemas.microsoft.com/office/drawing/2014/main" id="{271AD887-4A4D-449B-94B9-050B58B3A4F6}"/>
              </a:ext>
            </a:extLst>
          </p:cNvPr>
          <p:cNvSpPr/>
          <p:nvPr/>
        </p:nvSpPr>
        <p:spPr>
          <a:xfrm>
            <a:off x="253722" y="20209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DE26F011-6804-4E0B-809E-2461423DA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356605"/>
              </p:ext>
            </p:extLst>
          </p:nvPr>
        </p:nvGraphicFramePr>
        <p:xfrm>
          <a:off x="952730" y="1085372"/>
          <a:ext cx="8216321" cy="5300633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3770852">
                  <a:extLst>
                    <a:ext uri="{9D8B030D-6E8A-4147-A177-3AD203B41FA5}">
                      <a16:colId xmlns:a16="http://schemas.microsoft.com/office/drawing/2014/main" val="2645974289"/>
                    </a:ext>
                  </a:extLst>
                </a:gridCol>
                <a:gridCol w="1301437">
                  <a:extLst>
                    <a:ext uri="{9D8B030D-6E8A-4147-A177-3AD203B41FA5}">
                      <a16:colId xmlns:a16="http://schemas.microsoft.com/office/drawing/2014/main" val="3211592949"/>
                    </a:ext>
                  </a:extLst>
                </a:gridCol>
                <a:gridCol w="1585456">
                  <a:extLst>
                    <a:ext uri="{9D8B030D-6E8A-4147-A177-3AD203B41FA5}">
                      <a16:colId xmlns:a16="http://schemas.microsoft.com/office/drawing/2014/main" val="2216008129"/>
                    </a:ext>
                  </a:extLst>
                </a:gridCol>
                <a:gridCol w="1558576">
                  <a:extLst>
                    <a:ext uri="{9D8B030D-6E8A-4147-A177-3AD203B41FA5}">
                      <a16:colId xmlns:a16="http://schemas.microsoft.com/office/drawing/2014/main" val="1560253816"/>
                    </a:ext>
                  </a:extLst>
                </a:gridCol>
              </a:tblGrid>
              <a:tr h="56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Períodos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FARMÁCIA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773448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MÉDIA</a:t>
                      </a:r>
                      <a:endParaRPr lang="pt-BR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7534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9422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74876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DESFAVORÁVEL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0-6]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41839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14,6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1960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36940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FAVORÁVEL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9-10] </a:t>
                      </a:r>
                      <a:endParaRPr lang="pt-BR" sz="1600" dirty="0">
                        <a:solidFill>
                          <a:schemeClr val="accen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kern="1200" dirty="0">
                        <a:solidFill>
                          <a:schemeClr val="l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62,0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82555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55,3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18603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58,9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975084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FCV [PONTOS PERCENTUAIS]: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FAVORÁVEL (NOTAS 9-10)</a:t>
                      </a: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MENOS A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10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DESFAVORÁVEL (NOTAS 0-6)</a:t>
                      </a:r>
                      <a:r>
                        <a:rPr lang="pt-BR" sz="105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50,8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64196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noProof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40,7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21,5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217745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noProof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46,8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30,1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75189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ZONAS DE PONTUAÇÃO DE SATISFAÇÃO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4DB04F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Qualidade</a:t>
                      </a:r>
                      <a:endParaRPr kumimoji="0" lang="pt-BR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4DB04F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3884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8761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20965"/>
                  </a:ext>
                </a:extLst>
              </a:tr>
            </a:tbl>
          </a:graphicData>
        </a:graphic>
      </p:graphicFrame>
      <p:pic>
        <p:nvPicPr>
          <p:cNvPr id="17" name="Picture 4" descr="8 modelos e exemplos de pesquisa de satisfação do cliente | Cobre Fácil Blog">
            <a:extLst>
              <a:ext uri="{FF2B5EF4-FFF2-40B4-BE49-F238E27FC236}">
                <a16:creationId xmlns:a16="http://schemas.microsoft.com/office/drawing/2014/main" id="{C0D5FBDA-ACA6-4A42-B637-AA5F46DCEF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97" b="28797"/>
          <a:stretch/>
        </p:blipFill>
        <p:spPr bwMode="auto">
          <a:xfrm>
            <a:off x="952732" y="1172015"/>
            <a:ext cx="3476625" cy="45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41CC7E7D-F9D8-49B1-89F7-C88D4656CD5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30</a:t>
            </a:fld>
            <a:endParaRPr lang="pt-BR" dirty="0"/>
          </a:p>
        </p:txBody>
      </p:sp>
      <p:pic>
        <p:nvPicPr>
          <p:cNvPr id="7" name="Picture 2" descr="Ficheiro:Logo uscs.png – Wikipédia, a enciclopédia livre">
            <a:extLst>
              <a:ext uri="{FF2B5EF4-FFF2-40B4-BE49-F238E27FC236}">
                <a16:creationId xmlns:a16="http://schemas.microsoft.com/office/drawing/2014/main" id="{987AFBC3-1C39-45F1-8970-8A3CB6B58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9627" y="1153745"/>
            <a:ext cx="642149" cy="48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7335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D4378AE-30B2-420D-BABC-5857E8D54E51}"/>
              </a:ext>
            </a:extLst>
          </p:cNvPr>
          <p:cNvSpPr/>
          <p:nvPr/>
        </p:nvSpPr>
        <p:spPr>
          <a:xfrm>
            <a:off x="798556" y="738353"/>
            <a:ext cx="8085216" cy="272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Expresse a sua disposição em recomendar ou não recomendar a </a:t>
            </a:r>
            <a:r>
              <a:rPr lang="pt-BR" sz="1200" b="1" dirty="0">
                <a:solidFill>
                  <a:srgbClr val="0555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INSTITUIÇÃO USCS </a:t>
            </a:r>
            <a:r>
              <a:rPr lang="pt-B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um amigo ou conhecido?</a:t>
            </a:r>
          </a:p>
        </p:txBody>
      </p:sp>
      <p:sp>
        <p:nvSpPr>
          <p:cNvPr id="10" name="Google Shape;89;p3">
            <a:hlinkClick r:id="rId2" action="ppaction://hlinksldjump"/>
            <a:extLst>
              <a:ext uri="{FF2B5EF4-FFF2-40B4-BE49-F238E27FC236}">
                <a16:creationId xmlns:a16="http://schemas.microsoft.com/office/drawing/2014/main" id="{1A43444F-2043-4A7B-B95F-699169BCA6FA}"/>
              </a:ext>
            </a:extLst>
          </p:cNvPr>
          <p:cNvSpPr/>
          <p:nvPr/>
        </p:nvSpPr>
        <p:spPr>
          <a:xfrm>
            <a:off x="253722" y="202090"/>
            <a:ext cx="875204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Fator de Criticidade da Variável (FCV)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14" name="Tabela 13">
            <a:extLst>
              <a:ext uri="{FF2B5EF4-FFF2-40B4-BE49-F238E27FC236}">
                <a16:creationId xmlns:a16="http://schemas.microsoft.com/office/drawing/2014/main" id="{B08C87DF-90DE-4B66-80BE-4C4A04615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342560"/>
              </p:ext>
            </p:extLst>
          </p:nvPr>
        </p:nvGraphicFramePr>
        <p:xfrm>
          <a:off x="952731" y="1091703"/>
          <a:ext cx="8304004" cy="5300633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3811093">
                  <a:extLst>
                    <a:ext uri="{9D8B030D-6E8A-4147-A177-3AD203B41FA5}">
                      <a16:colId xmlns:a16="http://schemas.microsoft.com/office/drawing/2014/main" val="2645974289"/>
                    </a:ext>
                  </a:extLst>
                </a:gridCol>
                <a:gridCol w="1346993">
                  <a:extLst>
                    <a:ext uri="{9D8B030D-6E8A-4147-A177-3AD203B41FA5}">
                      <a16:colId xmlns:a16="http://schemas.microsoft.com/office/drawing/2014/main" val="3211592949"/>
                    </a:ext>
                  </a:extLst>
                </a:gridCol>
                <a:gridCol w="1620989">
                  <a:extLst>
                    <a:ext uri="{9D8B030D-6E8A-4147-A177-3AD203B41FA5}">
                      <a16:colId xmlns:a16="http://schemas.microsoft.com/office/drawing/2014/main" val="2216008129"/>
                    </a:ext>
                  </a:extLst>
                </a:gridCol>
                <a:gridCol w="1524929">
                  <a:extLst>
                    <a:ext uri="{9D8B030D-6E8A-4147-A177-3AD203B41FA5}">
                      <a16:colId xmlns:a16="http://schemas.microsoft.com/office/drawing/2014/main" val="1560253816"/>
                    </a:ext>
                  </a:extLst>
                </a:gridCol>
              </a:tblGrid>
              <a:tr h="56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Períodos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rgbClr val="0060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FARMÁCIA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773448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MÉDIA</a:t>
                      </a:r>
                      <a:endParaRPr lang="pt-BR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7534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9422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74876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DESFAVORÁVEL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0-6]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41839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1960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15,9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21,8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36940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AVALIAÇÃO FAVORÁVEL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[NOTAS: 9-10] </a:t>
                      </a:r>
                      <a:endParaRPr lang="pt-BR" sz="1600" dirty="0">
                        <a:solidFill>
                          <a:schemeClr val="accen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kern="1200" dirty="0">
                        <a:solidFill>
                          <a:schemeClr val="l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56,4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825552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53,7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44,0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18603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53,3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47,5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975084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FCV [PONTOS PERCENTUAIS]: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FAVORÁVEL (NOTAS 9-10)</a:t>
                      </a: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MENOS A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100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PARCELA DESFAVORÁVEL (NOTAS 0-6)</a:t>
                      </a:r>
                      <a:r>
                        <a:rPr lang="pt-BR" sz="1050" dirty="0">
                          <a:solidFill>
                            <a:srgbClr val="FCBAB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64196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noProof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34,2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18,5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217745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noProof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37,4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25,7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75189"/>
                  </a:ext>
                </a:extLst>
              </a:tr>
              <a:tr h="315423"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kern="1200" dirty="0">
                          <a:solidFill>
                            <a:schemeClr val="l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ZONAS DE PONTUAÇÃO DE SATISFAÇÃO</a:t>
                      </a: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38844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2º sem/2024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87617"/>
                  </a:ext>
                </a:extLst>
              </a:tr>
              <a:tr h="3154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200" b="1" dirty="0">
                          <a:solidFill>
                            <a:srgbClr val="0555A8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2º sem/2025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 Rounded"/>
                        </a:rPr>
                        <a:t>Zona de aperfeiçoamento</a:t>
                      </a:r>
                      <a:endParaRPr lang="pt-BR" sz="900" b="0" i="0" u="none" strike="noStrike" cap="none" dirty="0">
                        <a:solidFill>
                          <a:srgbClr val="CC66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cap="none" dirty="0">
                          <a:solidFill>
                            <a:srgbClr val="CC66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Zona de aperfeiçoamento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555A8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20965"/>
                  </a:ext>
                </a:extLst>
              </a:tr>
            </a:tbl>
          </a:graphicData>
        </a:graphic>
      </p:graphicFrame>
      <p:pic>
        <p:nvPicPr>
          <p:cNvPr id="16" name="Picture 4" descr="8 modelos e exemplos de pesquisa de satisfação do cliente | Cobre Fácil Blog">
            <a:extLst>
              <a:ext uri="{FF2B5EF4-FFF2-40B4-BE49-F238E27FC236}">
                <a16:creationId xmlns:a16="http://schemas.microsoft.com/office/drawing/2014/main" id="{24115F37-A2C0-4896-A70A-3979AD378E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97" b="28797"/>
          <a:stretch/>
        </p:blipFill>
        <p:spPr bwMode="auto">
          <a:xfrm>
            <a:off x="952732" y="1141807"/>
            <a:ext cx="3476625" cy="45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9049EA27-8142-4D1A-80B2-03AD02B036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31</a:t>
            </a:fld>
            <a:endParaRPr lang="pt-BR" dirty="0"/>
          </a:p>
        </p:txBody>
      </p:sp>
      <p:pic>
        <p:nvPicPr>
          <p:cNvPr id="7" name="Picture 2" descr="Ficheiro:Logo uscs.png – Wikipédia, a enciclopédia livre">
            <a:extLst>
              <a:ext uri="{FF2B5EF4-FFF2-40B4-BE49-F238E27FC236}">
                <a16:creationId xmlns:a16="http://schemas.microsoft.com/office/drawing/2014/main" id="{A4AB52C5-F045-4924-8715-7ADBA2933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1623" y="1141807"/>
            <a:ext cx="642149" cy="48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6941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43"/>
          <p:cNvSpPr txBox="1"/>
          <p:nvPr/>
        </p:nvSpPr>
        <p:spPr>
          <a:xfrm>
            <a:off x="0" y="2940274"/>
            <a:ext cx="99060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VII. Síntese de Indicadores</a:t>
            </a:r>
            <a:endParaRPr dirty="0">
              <a:solidFill>
                <a:srgbClr val="0857A9"/>
              </a:solidFill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65EA3ECD-5EBF-44C3-95F5-FDE53DD79E8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32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61516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4" name="Google Shape;554;p48"/>
          <p:cNvGraphicFramePr/>
          <p:nvPr>
            <p:extLst>
              <p:ext uri="{D42A27DB-BD31-4B8C-83A1-F6EECF244321}">
                <p14:modId xmlns:p14="http://schemas.microsoft.com/office/powerpoint/2010/main" val="2948733619"/>
              </p:ext>
            </p:extLst>
          </p:nvPr>
        </p:nvGraphicFramePr>
        <p:xfrm>
          <a:off x="776536" y="-24961"/>
          <a:ext cx="8856984" cy="4181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5" name="Google Shape;555;p48"/>
          <p:cNvSpPr/>
          <p:nvPr/>
        </p:nvSpPr>
        <p:spPr>
          <a:xfrm>
            <a:off x="1177394" y="4212940"/>
            <a:ext cx="1618977" cy="707886"/>
          </a:xfrm>
          <a:prstGeom prst="rect">
            <a:avLst/>
          </a:prstGeom>
          <a:solidFill>
            <a:srgbClr val="0555A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atual com a GESTÃO do seu curso como um todo? </a:t>
            </a:r>
            <a:endParaRPr sz="800" b="1" dirty="0">
              <a:solidFill>
                <a:srgbClr val="F2F2F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56" name="Google Shape;556;p48"/>
          <p:cNvSpPr/>
          <p:nvPr/>
        </p:nvSpPr>
        <p:spPr>
          <a:xfrm>
            <a:off x="1175805" y="891771"/>
            <a:ext cx="1618977" cy="4025130"/>
          </a:xfrm>
          <a:prstGeom prst="rect">
            <a:avLst/>
          </a:prstGeom>
          <a:noFill/>
          <a:ln w="9525" cap="flat" cmpd="sng">
            <a:solidFill>
              <a:srgbClr val="1616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57" name="Google Shape;557;p48"/>
          <p:cNvSpPr/>
          <p:nvPr/>
        </p:nvSpPr>
        <p:spPr>
          <a:xfrm>
            <a:off x="2838320" y="4212940"/>
            <a:ext cx="1618977" cy="707886"/>
          </a:xfrm>
          <a:prstGeom prst="rect">
            <a:avLst/>
          </a:prstGeom>
          <a:solidFill>
            <a:srgbClr val="0555A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" b="1" dirty="0">
              <a:solidFill>
                <a:srgbClr val="F2F2F2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 com o Curso?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dirty="0"/>
          </a:p>
        </p:txBody>
      </p:sp>
      <p:sp>
        <p:nvSpPr>
          <p:cNvPr id="558" name="Google Shape;558;p48"/>
          <p:cNvSpPr/>
          <p:nvPr/>
        </p:nvSpPr>
        <p:spPr>
          <a:xfrm>
            <a:off x="2838320" y="891771"/>
            <a:ext cx="1618977" cy="4025130"/>
          </a:xfrm>
          <a:prstGeom prst="rect">
            <a:avLst/>
          </a:prstGeom>
          <a:noFill/>
          <a:ln w="9525" cap="flat" cmpd="sng">
            <a:solidFill>
              <a:srgbClr val="1616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59" name="Google Shape;559;p48"/>
          <p:cNvSpPr/>
          <p:nvPr/>
        </p:nvSpPr>
        <p:spPr>
          <a:xfrm>
            <a:off x="4493806" y="4212940"/>
            <a:ext cx="1618977" cy="707886"/>
          </a:xfrm>
          <a:prstGeom prst="rect">
            <a:avLst/>
          </a:prstGeom>
          <a:solidFill>
            <a:srgbClr val="0555A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atual com a INSTITUIÇÃO como um todo?</a:t>
            </a:r>
            <a:endParaRPr dirty="0"/>
          </a:p>
        </p:txBody>
      </p:sp>
      <p:sp>
        <p:nvSpPr>
          <p:cNvPr id="560" name="Google Shape;560;p48"/>
          <p:cNvSpPr/>
          <p:nvPr/>
        </p:nvSpPr>
        <p:spPr>
          <a:xfrm>
            <a:off x="4497669" y="891771"/>
            <a:ext cx="1618977" cy="4025130"/>
          </a:xfrm>
          <a:prstGeom prst="rect">
            <a:avLst/>
          </a:prstGeom>
          <a:noFill/>
          <a:ln w="9525" cap="flat" cmpd="sng">
            <a:solidFill>
              <a:srgbClr val="1616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61" name="Google Shape;561;p48"/>
          <p:cNvSpPr/>
          <p:nvPr/>
        </p:nvSpPr>
        <p:spPr>
          <a:xfrm>
            <a:off x="6157018" y="4212940"/>
            <a:ext cx="1618977" cy="707886"/>
          </a:xfrm>
          <a:prstGeom prst="rect">
            <a:avLst/>
          </a:prstGeom>
          <a:solidFill>
            <a:srgbClr val="0555A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Expresse a sua disposição em recomendar ou não recomendar O SEU CURSO DE GRADUAÇÃO DA USCS a um amigo ou conhecido? </a:t>
            </a:r>
            <a:endParaRPr dirty="0"/>
          </a:p>
        </p:txBody>
      </p:sp>
      <p:sp>
        <p:nvSpPr>
          <p:cNvPr id="562" name="Google Shape;562;p48"/>
          <p:cNvSpPr/>
          <p:nvPr/>
        </p:nvSpPr>
        <p:spPr>
          <a:xfrm>
            <a:off x="6161092" y="891771"/>
            <a:ext cx="1618977" cy="4025130"/>
          </a:xfrm>
          <a:prstGeom prst="rect">
            <a:avLst/>
          </a:prstGeom>
          <a:noFill/>
          <a:ln w="9525" cap="flat" cmpd="sng">
            <a:solidFill>
              <a:srgbClr val="1616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63" name="Google Shape;563;p48"/>
          <p:cNvSpPr/>
          <p:nvPr/>
        </p:nvSpPr>
        <p:spPr>
          <a:xfrm>
            <a:off x="7816849" y="4212940"/>
            <a:ext cx="1618977" cy="707886"/>
          </a:xfrm>
          <a:prstGeom prst="rect">
            <a:avLst/>
          </a:prstGeom>
          <a:solidFill>
            <a:srgbClr val="0555A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b="1" dirty="0">
                <a:solidFill>
                  <a:srgbClr val="F2F2F2"/>
                </a:solidFill>
                <a:latin typeface="Tahoma"/>
                <a:ea typeface="Tahoma"/>
                <a:cs typeface="Tahoma"/>
                <a:sym typeface="Tahoma"/>
              </a:rPr>
              <a:t>Expresse a sua disposição em recomendar ou não recomendar O CURSO DE GRADUAÇÃO DA USCS a um amigo ou conhecido? </a:t>
            </a:r>
            <a:endParaRPr dirty="0"/>
          </a:p>
        </p:txBody>
      </p:sp>
      <p:sp>
        <p:nvSpPr>
          <p:cNvPr id="564" name="Google Shape;564;p48"/>
          <p:cNvSpPr/>
          <p:nvPr/>
        </p:nvSpPr>
        <p:spPr>
          <a:xfrm>
            <a:off x="7823199" y="891771"/>
            <a:ext cx="1618977" cy="4025130"/>
          </a:xfrm>
          <a:prstGeom prst="rect">
            <a:avLst/>
          </a:prstGeom>
          <a:noFill/>
          <a:ln w="9525" cap="flat" cmpd="sng">
            <a:solidFill>
              <a:srgbClr val="1616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ahoma"/>
              <a:buNone/>
            </a:pPr>
            <a:endParaRPr sz="1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65" name="Google Shape;565;p48"/>
          <p:cNvSpPr txBox="1"/>
          <p:nvPr/>
        </p:nvSpPr>
        <p:spPr>
          <a:xfrm>
            <a:off x="909319" y="543093"/>
            <a:ext cx="8266371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2pPr marL="660400" indent="-342900">
              <a:buClr>
                <a:schemeClr val="dk1"/>
              </a:buClr>
              <a:buSzPts val="2200"/>
              <a:buFontTx/>
              <a:buChar char="►"/>
              <a:defRPr sz="2200" b="1">
                <a:solidFill>
                  <a:schemeClr val="dk1"/>
                </a:solidFill>
                <a:latin typeface="Tahoma"/>
                <a:ea typeface="Tahoma"/>
                <a:cs typeface="Tahoma"/>
              </a:defRPr>
            </a:lvl2pPr>
          </a:lstStyle>
          <a:p>
            <a:r>
              <a:rPr lang="pt-BR" sz="18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Curso:</a:t>
            </a:r>
            <a:r>
              <a:rPr lang="pt-BR" sz="1100" dirty="0">
                <a:sym typeface="Tahoma"/>
              </a:rPr>
              <a:t> </a:t>
            </a:r>
            <a:r>
              <a:rPr lang="pt-BR" sz="1800" b="1" kern="1200" dirty="0">
                <a:solidFill>
                  <a:srgbClr val="0060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FARMÁCIA</a:t>
            </a:r>
          </a:p>
        </p:txBody>
      </p:sp>
      <p:graphicFrame>
        <p:nvGraphicFramePr>
          <p:cNvPr id="567" name="Google Shape;567;p48"/>
          <p:cNvGraphicFramePr/>
          <p:nvPr>
            <p:extLst>
              <p:ext uri="{D42A27DB-BD31-4B8C-83A1-F6EECF244321}">
                <p14:modId xmlns:p14="http://schemas.microsoft.com/office/powerpoint/2010/main" val="3883011156"/>
              </p:ext>
            </p:extLst>
          </p:nvPr>
        </p:nvGraphicFramePr>
        <p:xfrm>
          <a:off x="2853895" y="5213834"/>
          <a:ext cx="4929025" cy="8790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889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7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NPI </a:t>
                      </a:r>
                      <a:r>
                        <a:rPr lang="pt-BR" sz="1000" b="1" i="0" u="none" strike="noStrike" cap="none">
                          <a:solidFill>
                            <a:srgbClr val="40404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(Recomendação da USCS)</a:t>
                      </a:r>
                      <a:endParaRPr sz="1200" b="0" i="0" u="none" strike="noStrike" cap="none">
                        <a:solidFill>
                          <a:srgbClr val="404040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200" b="1" i="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CLASSIFICAÇÃO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rgbClr val="0000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P: 47,5%</a:t>
                      </a: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- </a:t>
                      </a:r>
                      <a:r>
                        <a:rPr lang="pt-BR" sz="1000" b="1" i="0" u="none" strike="noStrike" cap="none" dirty="0">
                          <a:solidFill>
                            <a:srgbClr val="C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D: 21,8% </a:t>
                      </a: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= </a:t>
                      </a:r>
                      <a:r>
                        <a:rPr lang="pt-BR" sz="1000" b="1" i="0" u="none" strike="noStrike" cap="none" dirty="0">
                          <a:solidFill>
                            <a:srgbClr val="40404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NPI: 25,7%</a:t>
                      </a:r>
                      <a:endParaRPr sz="1000" b="1" i="0" u="none" strike="noStrike" cap="none" dirty="0">
                        <a:solidFill>
                          <a:srgbClr val="404040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</a:pPr>
                      <a:r>
                        <a:rPr lang="pt-BR" sz="1000" b="1" i="0" u="none" strike="noStrike" kern="1200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Mediano Superior</a:t>
                      </a:r>
                      <a:endParaRPr sz="1000" b="1" i="0" u="none" strike="noStrike" kern="1200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82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1" i="0" u="none" strike="noStrike" cap="none" dirty="0">
                          <a:solidFill>
                            <a:srgbClr val="0000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P: 53,3%</a:t>
                      </a:r>
                      <a:r>
                        <a:rPr lang="pt-BR" sz="1000" b="1" i="0" u="none" strike="noStrike" cap="none" dirty="0">
                          <a:solidFill>
                            <a:schemeClr val="lt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</a:t>
                      </a:r>
                      <a:r>
                        <a:rPr lang="pt-BR" sz="1000" b="1" i="0" u="none" strike="noStrike" cap="none" dirty="0">
                          <a:solidFill>
                            <a:schemeClr val="lt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pt-BR" sz="1000" b="1" i="0" u="none" strike="noStrike" cap="none" dirty="0">
                          <a:solidFill>
                            <a:srgbClr val="C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D: 15,9%</a:t>
                      </a:r>
                      <a:r>
                        <a:rPr lang="pt-BR" sz="10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= </a:t>
                      </a:r>
                      <a:r>
                        <a:rPr lang="pt-BR" sz="1000" b="1" i="0" u="none" strike="noStrike" cap="none" dirty="0">
                          <a:solidFill>
                            <a:srgbClr val="40404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NPI: 37,4%</a:t>
                      </a:r>
                      <a:endParaRPr sz="1000" b="1" i="0" u="none" strike="noStrike" cap="none" dirty="0">
                        <a:solidFill>
                          <a:srgbClr val="404040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ahoma"/>
                        <a:buNone/>
                        <a:tabLst/>
                        <a:defRPr/>
                      </a:pPr>
                      <a:r>
                        <a:rPr lang="pt-BR" sz="1000" b="1" i="0" u="none" strike="noStrike" kern="1200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Mediano Superior</a:t>
                      </a: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68" name="Google Shape;568;p48"/>
          <p:cNvSpPr txBox="1"/>
          <p:nvPr/>
        </p:nvSpPr>
        <p:spPr>
          <a:xfrm>
            <a:off x="968467" y="5766194"/>
            <a:ext cx="156055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200"/>
            </a:pPr>
            <a:r>
              <a:rPr lang="pt-BR" sz="1000" b="1" kern="1200" dirty="0">
                <a:solidFill>
                  <a:srgbClr val="0060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FARMÁCIA</a:t>
            </a:r>
          </a:p>
          <a:p>
            <a:pPr algn="ctr">
              <a:buClr>
                <a:schemeClr val="dk1"/>
              </a:buClr>
              <a:buSzPts val="1200"/>
            </a:pPr>
            <a:r>
              <a:rPr lang="pt-BR" sz="1000" b="1" kern="1200" dirty="0">
                <a:solidFill>
                  <a:srgbClr val="0060A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2º SEM/2025</a:t>
            </a:r>
          </a:p>
        </p:txBody>
      </p:sp>
      <p:pic>
        <p:nvPicPr>
          <p:cNvPr id="571" name="Google Shape;571;p48" descr="C:\Users\alessandra.justo\AppData\Local\Microsoft\Windows\INetCache\Content.MSO\C3FDB506.tmp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59860" y="5085468"/>
            <a:ext cx="886202" cy="880761"/>
          </a:xfrm>
          <a:prstGeom prst="rect">
            <a:avLst/>
          </a:prstGeom>
          <a:solidFill>
            <a:srgbClr val="0070C0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</p:pic>
      <p:sp>
        <p:nvSpPr>
          <p:cNvPr id="573" name="Google Shape;573;p48"/>
          <p:cNvSpPr/>
          <p:nvPr/>
        </p:nvSpPr>
        <p:spPr>
          <a:xfrm>
            <a:off x="5956308" y="6064692"/>
            <a:ext cx="1968809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 dirty="0">
                <a:solidFill>
                  <a:srgbClr val="0000FF"/>
                </a:solidFill>
                <a:latin typeface="Tahoma"/>
                <a:ea typeface="Tahoma"/>
                <a:cs typeface="Tahoma"/>
                <a:sym typeface="Tahoma"/>
              </a:rPr>
              <a:t>P: </a:t>
            </a:r>
            <a:r>
              <a:rPr lang="pt-BR" sz="900" b="1" dirty="0">
                <a:solidFill>
                  <a:srgbClr val="0000FF"/>
                </a:solidFill>
                <a:latin typeface="Tahoma"/>
                <a:ea typeface="Tahoma"/>
                <a:cs typeface="Tahoma"/>
                <a:sym typeface="Tahoma"/>
              </a:rPr>
              <a:t>Promotores (notas 9 e 10)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1" dirty="0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D:</a:t>
            </a:r>
            <a:r>
              <a:rPr lang="pt-BR" sz="900" b="1" dirty="0">
                <a:solidFill>
                  <a:srgbClr val="0000FF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t-BR" sz="900" b="1" dirty="0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Detratores (notas de 0 a 6) </a:t>
            </a:r>
            <a:endParaRPr sz="900" b="1" dirty="0">
              <a:solidFill>
                <a:srgbClr val="C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74" name="Google Shape;574;p48"/>
          <p:cNvSpPr/>
          <p:nvPr/>
        </p:nvSpPr>
        <p:spPr>
          <a:xfrm>
            <a:off x="1134429" y="4784274"/>
            <a:ext cx="580628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Bases: População</a:t>
            </a:r>
            <a:r>
              <a:rPr lang="pt-BR" sz="105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: 166 | Respondentes: 107 | Nível de participação: 64,5%</a:t>
            </a:r>
            <a:endParaRPr sz="1400" b="1" dirty="0">
              <a:solidFill>
                <a:srgbClr val="00206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6" name="Google Shape;89;p3">
            <a:hlinkClick r:id="rId5" action="ppaction://hlinksldjump"/>
          </p:cNvPr>
          <p:cNvSpPr/>
          <p:nvPr/>
        </p:nvSpPr>
        <p:spPr>
          <a:xfrm>
            <a:off x="244636" y="111967"/>
            <a:ext cx="4212661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Síntese de Indicadores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24" name="Google Shape;540;p46">
            <a:extLst>
              <a:ext uri="{FF2B5EF4-FFF2-40B4-BE49-F238E27FC236}">
                <a16:creationId xmlns:a16="http://schemas.microsoft.com/office/drawing/2014/main" id="{F2FE6163-E589-4DE4-80C8-3BDDF9006505}"/>
              </a:ext>
            </a:extLst>
          </p:cNvPr>
          <p:cNvSpPr/>
          <p:nvPr/>
        </p:nvSpPr>
        <p:spPr>
          <a:xfrm rot="10800000">
            <a:off x="2346424" y="5602310"/>
            <a:ext cx="417250" cy="753922"/>
          </a:xfrm>
          <a:prstGeom prst="leftArrow">
            <a:avLst>
              <a:gd name="adj1" fmla="val 50000"/>
              <a:gd name="adj2" fmla="val 53756"/>
            </a:avLst>
          </a:prstGeom>
          <a:solidFill>
            <a:srgbClr val="0555A8"/>
          </a:solidFill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1001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540;p46">
            <a:extLst>
              <a:ext uri="{FF2B5EF4-FFF2-40B4-BE49-F238E27FC236}">
                <a16:creationId xmlns:a16="http://schemas.microsoft.com/office/drawing/2014/main" id="{13F02053-7EF3-40D3-BE7E-4C0F7E038342}"/>
              </a:ext>
            </a:extLst>
          </p:cNvPr>
          <p:cNvSpPr/>
          <p:nvPr/>
        </p:nvSpPr>
        <p:spPr>
          <a:xfrm>
            <a:off x="7828293" y="5334136"/>
            <a:ext cx="417250" cy="753922"/>
          </a:xfrm>
          <a:prstGeom prst="leftArrow">
            <a:avLst>
              <a:gd name="adj1" fmla="val 50000"/>
              <a:gd name="adj2" fmla="val 53756"/>
            </a:avLst>
          </a:prstGeom>
          <a:solidFill>
            <a:srgbClr val="0555A8"/>
          </a:solidFill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1001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C1722853-E9B8-4C8A-BD4C-4914168043E5}"/>
              </a:ext>
            </a:extLst>
          </p:cNvPr>
          <p:cNvSpPr/>
          <p:nvPr/>
        </p:nvSpPr>
        <p:spPr>
          <a:xfrm>
            <a:off x="1175805" y="878729"/>
            <a:ext cx="8260021" cy="225281"/>
          </a:xfrm>
          <a:prstGeom prst="rect">
            <a:avLst/>
          </a:prstGeom>
          <a:solidFill>
            <a:srgbClr val="0555A8"/>
          </a:solidFill>
          <a:ln w="38100" cap="flat" cmpd="sng">
            <a:solidFill>
              <a:srgbClr val="0555A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algn="ctr">
              <a:buClr>
                <a:schemeClr val="dk1"/>
              </a:buClr>
              <a:buSzPts val="1800"/>
            </a:pPr>
            <a:r>
              <a:rPr lang="pt-BR" sz="1800" b="1" kern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NOTAS MÉDIAS</a:t>
            </a:r>
            <a:endParaRPr lang="pt-BR" sz="1800" b="1" dirty="0">
              <a:solidFill>
                <a:schemeClr val="bg1"/>
              </a:solidFill>
              <a:sym typeface="Arial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B1DE1261-5404-4448-A974-C06247A18A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33</a:t>
            </a:fld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3;p4">
            <a:extLst>
              <a:ext uri="{FF2B5EF4-FFF2-40B4-BE49-F238E27FC236}">
                <a16:creationId xmlns:a16="http://schemas.microsoft.com/office/drawing/2014/main" id="{E9E00C66-D9B7-4ED1-B261-A9D697BDE793}"/>
              </a:ext>
            </a:extLst>
          </p:cNvPr>
          <p:cNvSpPr txBox="1"/>
          <p:nvPr/>
        </p:nvSpPr>
        <p:spPr>
          <a:xfrm>
            <a:off x="776287" y="1375243"/>
            <a:ext cx="8353425" cy="113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7800" lvl="0" indent="-177800" algn="just">
              <a:lnSpc>
                <a:spcPct val="150000"/>
              </a:lnSpc>
              <a:buClr>
                <a:schemeClr val="dk1"/>
              </a:buClr>
              <a:buSzPts val="1800"/>
              <a:buFont typeface="Noto Sans Symbols"/>
              <a:buChar char="▪"/>
            </a:pPr>
            <a:r>
              <a:rPr lang="pt-BR" sz="2000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Período de coleta: </a:t>
            </a:r>
            <a:r>
              <a:rPr lang="pt-BR" sz="20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20 de outubro a 24 de novembro de 2025.</a:t>
            </a:r>
            <a:endParaRPr lang="pt-BR" sz="2000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177800" marR="0" lvl="0" indent="-177800" algn="just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</a:pPr>
            <a:r>
              <a:rPr lang="pt-BR" sz="2000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Autopreenchimento.</a:t>
            </a:r>
          </a:p>
        </p:txBody>
      </p:sp>
      <p:sp>
        <p:nvSpPr>
          <p:cNvPr id="7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D19DC0B1-E602-4A59-93E2-F3ADA878D38B}"/>
              </a:ext>
            </a:extLst>
          </p:cNvPr>
          <p:cNvSpPr/>
          <p:nvPr/>
        </p:nvSpPr>
        <p:spPr>
          <a:xfrm>
            <a:off x="55563" y="296863"/>
            <a:ext cx="554513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Notas Metodológicas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E5F24DC-7AF8-4FDE-B5E4-1115DA8857F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8;p5">
            <a:extLst>
              <a:ext uri="{FF2B5EF4-FFF2-40B4-BE49-F238E27FC236}">
                <a16:creationId xmlns:a16="http://schemas.microsoft.com/office/drawing/2014/main" id="{52225CD1-182A-4D79-818F-E513BE26F471}"/>
              </a:ext>
            </a:extLst>
          </p:cNvPr>
          <p:cNvSpPr txBox="1"/>
          <p:nvPr/>
        </p:nvSpPr>
        <p:spPr>
          <a:xfrm>
            <a:off x="0" y="2316389"/>
            <a:ext cx="99060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ahoma"/>
              <a:buNone/>
            </a:pPr>
            <a:r>
              <a:rPr lang="pt-BR" sz="3600" b="1" i="0" u="none" strike="noStrike" cap="none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I. Perfil dos Entrevistados</a:t>
            </a:r>
            <a:endParaRPr dirty="0">
              <a:solidFill>
                <a:srgbClr val="0857A9"/>
              </a:solidFill>
            </a:endParaRPr>
          </a:p>
        </p:txBody>
      </p:sp>
      <p:pic>
        <p:nvPicPr>
          <p:cNvPr id="6" name="Picture 8" descr="Saiba como selecionar a pessoa certa para a vaga - Chawork - Recrutamento  Estratégico">
            <a:extLst>
              <a:ext uri="{FF2B5EF4-FFF2-40B4-BE49-F238E27FC236}">
                <a16:creationId xmlns:a16="http://schemas.microsoft.com/office/drawing/2014/main" id="{6B141D7E-5ADB-4E9D-AA82-C3CCF562AD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1721" b="99501" l="0" r="98800">
                        <a14:foregroundMark x1="7733" y1="32668" x2="7733" y2="32668"/>
                        <a14:foregroundMark x1="27067" y1="34663" x2="27067" y2="34663"/>
                        <a14:foregroundMark x1="6667" y1="63092" x2="6667" y2="63092"/>
                        <a14:foregroundMark x1="9200" y1="50623" x2="9600" y2="50623"/>
                        <a14:foregroundMark x1="59333" y1="35661" x2="59333" y2="35661"/>
                        <a14:foregroundMark x1="76000" y1="34414" x2="76000" y2="34414"/>
                        <a14:foregroundMark x1="90533" y1="49127" x2="90533" y2="49127"/>
                        <a14:foregroundMark x1="92667" y1="34663" x2="92667" y2="34663"/>
                        <a14:foregroundMark x1="76133" y1="89526" x2="76133" y2="89526"/>
                        <a14:foregroundMark x1="77733" y1="82294" x2="82000" y2="95012"/>
                        <a14:foregroundMark x1="72533" y1="85786" x2="76800" y2="990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6"/>
          <a:stretch/>
        </p:blipFill>
        <p:spPr bwMode="auto">
          <a:xfrm>
            <a:off x="2239701" y="3855858"/>
            <a:ext cx="5426597" cy="2462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D702B3D3-206E-4B55-BADC-3674663FC42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5</a:t>
            </a:fld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Google Shape;120;p6">
            <a:extLst>
              <a:ext uri="{FF2B5EF4-FFF2-40B4-BE49-F238E27FC236}">
                <a16:creationId xmlns:a16="http://schemas.microsoft.com/office/drawing/2014/main" id="{AC549CA7-AEC5-41CE-B349-8B5F5F55D7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4150020"/>
              </p:ext>
            </p:extLst>
          </p:nvPr>
        </p:nvGraphicFramePr>
        <p:xfrm>
          <a:off x="5028910" y="1626129"/>
          <a:ext cx="4464075" cy="298020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20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1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379">
                <a:tc gridSpan="3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/>
                        </a:buClr>
                        <a:buSzPts val="13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Município de Residência dos Entrevistados</a:t>
                      </a:r>
                      <a:endParaRPr dirty="0"/>
                    </a:p>
                  </a:txBody>
                  <a:tcPr marL="91450" marR="91450" marT="45675" marB="4567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/>
                    </a:p>
                  </a:txBody>
                  <a:tcPr marL="91450" marR="91450" marT="45675" marB="4567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 dirty="0"/>
                    </a:p>
                  </a:txBody>
                  <a:tcPr marL="91450" marR="91450" marT="45675" marB="4567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8397649"/>
                  </a:ext>
                </a:extLst>
              </a:tr>
              <a:tr h="31137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Munícipio</a:t>
                      </a:r>
                      <a:endParaRPr dirty="0"/>
                    </a:p>
                  </a:txBody>
                  <a:tcPr marL="91450" marR="91450" marT="45675" marB="4567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</a:t>
                      </a:r>
                      <a:endParaRPr dirty="0"/>
                    </a:p>
                  </a:txBody>
                  <a:tcPr marL="91450" marR="91450" marT="45675" marB="456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</a:t>
                      </a:r>
                      <a:endParaRPr dirty="0"/>
                    </a:p>
                  </a:txBody>
                  <a:tcPr marL="91450" marR="91450" marT="45675" marB="4567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São Caetano do Sul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43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40,2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562152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Santo André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19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17,8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3963761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São Bernardo do Campo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14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13,1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14392631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Mauá 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12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11,2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97698043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São Paulo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9,3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3230677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Ribeirão Pires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6,5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85497106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720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Diadema</a:t>
                      </a:r>
                      <a:endParaRPr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1,9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3276"/>
                  </a:ext>
                </a:extLst>
              </a:tr>
              <a:tr h="294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Total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107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pt-BR" sz="1400" b="1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100,0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9" name="Google Shape;121;p6">
            <a:extLst>
              <a:ext uri="{FF2B5EF4-FFF2-40B4-BE49-F238E27FC236}">
                <a16:creationId xmlns:a16="http://schemas.microsoft.com/office/drawing/2014/main" id="{D7F70C82-3BB3-44DB-9EF9-0116B11EFB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9318002"/>
              </p:ext>
            </p:extLst>
          </p:nvPr>
        </p:nvGraphicFramePr>
        <p:xfrm>
          <a:off x="413015" y="2595031"/>
          <a:ext cx="4464050" cy="201231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0025">
                <a:tc gridSpan="3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/>
                        </a:buClr>
                        <a:buSzPts val="13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Idade dos entrevistados</a:t>
                      </a:r>
                      <a:endParaRPr lang="pt-BR" sz="14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251130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Faixas de Idade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até 18 anos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19 a 24 anos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67,3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25 a 29 anos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 30 anos ou mais</a:t>
                      </a:r>
                      <a:endParaRPr sz="13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Total</a:t>
                      </a:r>
                      <a:endParaRPr sz="13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107</a:t>
                      </a:r>
                      <a:endParaRPr sz="13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100,0</a:t>
                      </a:r>
                      <a:endParaRPr sz="13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Idade média</a:t>
                      </a:r>
                      <a:endParaRPr sz="13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</a:t>
                      </a:r>
                      <a:endParaRPr sz="13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0" name="Google Shape;123;p6">
            <a:extLst>
              <a:ext uri="{FF2B5EF4-FFF2-40B4-BE49-F238E27FC236}">
                <a16:creationId xmlns:a16="http://schemas.microsoft.com/office/drawing/2014/main" id="{D88E3E33-50E2-4C60-950D-DFA78D0D01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1728770"/>
              </p:ext>
            </p:extLst>
          </p:nvPr>
        </p:nvGraphicFramePr>
        <p:xfrm>
          <a:off x="413042" y="1058157"/>
          <a:ext cx="4464050" cy="127427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0025">
                <a:tc gridSpan="3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/>
                        </a:buClr>
                        <a:buSzPts val="13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BR" sz="1400" b="1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Gênero dos entrevistados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334758"/>
                  </a:ext>
                </a:extLst>
              </a:tr>
              <a:tr h="15045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Gênero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%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Feminino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78,5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989201"/>
                  </a:ext>
                </a:extLst>
              </a:tr>
              <a:tr h="250025">
                <a:tc>
                  <a:txBody>
                    <a:bodyPr/>
                    <a:lstStyle/>
                    <a:p>
                      <a:pPr marL="7200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Masculino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21,5</a:t>
                      </a:r>
                      <a:endParaRPr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2952048"/>
                  </a:ext>
                </a:extLst>
              </a:tr>
              <a:tr h="17379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Total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107</a:t>
                      </a:r>
                      <a:endParaRPr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Tahoma"/>
                        <a:buNone/>
                      </a:pPr>
                      <a:r>
                        <a:rPr lang="pt-BR" sz="1300" b="1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100,0</a:t>
                      </a:r>
                      <a:endParaRPr sz="1300" b="1" i="0" u="none" strike="noStrike" cap="none" dirty="0">
                        <a:solidFill>
                          <a:srgbClr val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2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0844B483-6FF4-4A86-A608-6CF429215193}"/>
              </a:ext>
            </a:extLst>
          </p:cNvPr>
          <p:cNvSpPr/>
          <p:nvPr/>
        </p:nvSpPr>
        <p:spPr>
          <a:xfrm>
            <a:off x="55563" y="296863"/>
            <a:ext cx="5545137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Perfil  dos entrevistados</a:t>
            </a:r>
            <a:endParaRPr sz="2200" b="1" dirty="0">
              <a:solidFill>
                <a:schemeClr val="dk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E339518-D07D-402C-95DC-C2B70D49601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366;p31" descr="Divulgado o Ranking das Agências de Comunicação">
            <a:extLst>
              <a:ext uri="{FF2B5EF4-FFF2-40B4-BE49-F238E27FC236}">
                <a16:creationId xmlns:a16="http://schemas.microsoft.com/office/drawing/2014/main" id="{98621349-0A9B-4A92-AC61-058E3036E57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62110" y="4258186"/>
            <a:ext cx="1981779" cy="21328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367;p31">
            <a:extLst>
              <a:ext uri="{FF2B5EF4-FFF2-40B4-BE49-F238E27FC236}">
                <a16:creationId xmlns:a16="http://schemas.microsoft.com/office/drawing/2014/main" id="{72F47014-7743-4491-9F47-50FA10A777BF}"/>
              </a:ext>
            </a:extLst>
          </p:cNvPr>
          <p:cNvSpPr txBox="1"/>
          <p:nvPr/>
        </p:nvSpPr>
        <p:spPr>
          <a:xfrm>
            <a:off x="0" y="1628800"/>
            <a:ext cx="99060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70C0"/>
              </a:buClr>
              <a:buSzPts val="3600"/>
            </a:pPr>
            <a:r>
              <a:rPr lang="pt-BR" sz="3600" b="1" dirty="0">
                <a:solidFill>
                  <a:srgbClr val="0857A9"/>
                </a:solidFill>
                <a:latin typeface="Tahoma"/>
                <a:ea typeface="Tahoma"/>
                <a:cs typeface="Tahoma"/>
                <a:sym typeface="Tahoma"/>
              </a:rPr>
              <a:t>II. Avaliação da USCS segundo atributos selecionados</a:t>
            </a:r>
            <a:endParaRPr dirty="0">
              <a:solidFill>
                <a:srgbClr val="0857A9"/>
              </a:solidFill>
            </a:endParaRPr>
          </a:p>
        </p:txBody>
      </p:sp>
      <p:sp>
        <p:nvSpPr>
          <p:cNvPr id="6" name="Google Shape;368;p31">
            <a:extLst>
              <a:ext uri="{FF2B5EF4-FFF2-40B4-BE49-F238E27FC236}">
                <a16:creationId xmlns:a16="http://schemas.microsoft.com/office/drawing/2014/main" id="{FF19A0E5-3A52-4C31-AE4C-A08DE9D560FE}"/>
              </a:ext>
            </a:extLst>
          </p:cNvPr>
          <p:cNvSpPr txBox="1"/>
          <p:nvPr/>
        </p:nvSpPr>
        <p:spPr>
          <a:xfrm>
            <a:off x="591672" y="2808192"/>
            <a:ext cx="9099258" cy="20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spcBef>
                <a:spcPts val="1000"/>
              </a:spcBef>
              <a:buSzPts val="2000"/>
            </a:pPr>
            <a:r>
              <a:rPr lang="pt-BR" sz="2000" b="1" dirty="0"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</a:p>
          <a:p>
            <a:pPr lvl="0" algn="ctr">
              <a:spcBef>
                <a:spcPts val="1000"/>
              </a:spcBef>
              <a:buSzPts val="2000"/>
            </a:pPr>
            <a:r>
              <a:rPr lang="pt-BR" sz="2000" dirty="0">
                <a:latin typeface="Tahoma"/>
                <a:ea typeface="Tahoma"/>
                <a:cs typeface="Tahoma"/>
                <a:sym typeface="Tahoma"/>
              </a:rPr>
              <a:t>Para isso, utilize a escala de notas a seguir, onde a nota 0 significa que você está totalmente insatisfeito e a nota 10 que você está totalmente satisfeito.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ahoma"/>
              <a:buNone/>
            </a:pPr>
            <a:endParaRPr sz="2000" b="1" dirty="0">
              <a:solidFill>
                <a:srgbClr val="FF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5838291-7204-4E2C-9685-7E514ED776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7</a:t>
            </a:fld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" name="Google Shape;151;p9"/>
          <p:cNvGraphicFramePr/>
          <p:nvPr>
            <p:extLst>
              <p:ext uri="{D42A27DB-BD31-4B8C-83A1-F6EECF244321}">
                <p14:modId xmlns:p14="http://schemas.microsoft.com/office/powerpoint/2010/main" val="4293759621"/>
              </p:ext>
            </p:extLst>
          </p:nvPr>
        </p:nvGraphicFramePr>
        <p:xfrm>
          <a:off x="842260" y="1052771"/>
          <a:ext cx="8327564" cy="4993770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71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2057818875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1238304191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1792952842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1113485088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16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lang="pt-BR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FARMÁCIA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70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905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os estudantes da sala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8,1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3931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os estudantes de outros semestres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59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7,3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3230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os professores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8,4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Devolutiva sobre contatos feitos por e-mails dos estudantes com os professores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65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8,3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gestão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8,7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Devolutiva sobre contatos feitos por e-mails dos estudantes com a gestão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62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9,1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9,1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 setor de atendimento ao estudante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55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8,4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 setor financeiro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49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8,9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 setor de estágios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8,5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o setor de A.A.C.C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58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7,7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3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53" name="Google Shape;153;p9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668524" y="607162"/>
            <a:ext cx="8712968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sp>
        <p:nvSpPr>
          <p:cNvPr id="155" name="Google Shape;155;p9"/>
          <p:cNvSpPr/>
          <p:nvPr/>
        </p:nvSpPr>
        <p:spPr>
          <a:xfrm>
            <a:off x="800916" y="6033658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42358F5B-441A-43B7-99F4-26F710F3485D}"/>
              </a:ext>
            </a:extLst>
          </p:cNvPr>
          <p:cNvGrpSpPr/>
          <p:nvPr/>
        </p:nvGrpSpPr>
        <p:grpSpPr>
          <a:xfrm>
            <a:off x="842261" y="1073078"/>
            <a:ext cx="2751332" cy="522458"/>
            <a:chOff x="3524393" y="5920152"/>
            <a:chExt cx="2470101" cy="522458"/>
          </a:xfrm>
        </p:grpSpPr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70A1C393-8D7B-47BE-BFC3-7D3A8CBFBBED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DCD827DC-3ED4-4741-BA93-5C517A7F2CAA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26E49D85-20B8-4FAC-9F09-9C2D1F40341E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4D3840AA-72C2-4F70-AE1A-37D707A15A28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C1982A24-7702-4CE8-915D-C87A49BED0C0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D17EDAE7-7A43-46D7-B037-BF096313470F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820FDE79-996A-49AA-94C6-FEA0AF0B7C6F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6A8F8AC4-6275-4602-89C3-FBBFE92318DA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6DBA384B-4984-4C59-8820-223797D8E3A0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331BA931-3ABB-4F02-B4DF-6A084E861FAD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5" name="Agrupar 4">
              <a:extLst>
                <a:ext uri="{FF2B5EF4-FFF2-40B4-BE49-F238E27FC236}">
                  <a16:creationId xmlns:a16="http://schemas.microsoft.com/office/drawing/2014/main" id="{52E56947-26FA-482F-939C-8EA8C12A3355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0" name="Elipse 19">
                <a:extLst>
                  <a:ext uri="{FF2B5EF4-FFF2-40B4-BE49-F238E27FC236}">
                    <a16:creationId xmlns:a16="http://schemas.microsoft.com/office/drawing/2014/main" id="{E02BB2FA-9E74-499B-B8CC-A67C413AF510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82A59017-B78B-45DD-8EA9-27DB89A82C49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id="{727F507B-65AF-4BA0-833D-4F5C0D165B11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E5577617-D3B0-471F-A599-AA7FEA10C4ED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28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8313969F-41B7-41A6-8905-1D857E415141}"/>
              </a:ext>
            </a:extLst>
          </p:cNvPr>
          <p:cNvSpPr/>
          <p:nvPr/>
        </p:nvSpPr>
        <p:spPr>
          <a:xfrm>
            <a:off x="55563" y="205423"/>
            <a:ext cx="942676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do relacionamento com a COMUNIDADE ACADÊMICA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lang="pt-BR" sz="1600" b="1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9FF520B-DA3A-4AB6-AFD5-F9A9D053824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8</a:t>
            </a:fld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"/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64" name="Google Shape;164;p10"/>
          <p:cNvSpPr/>
          <p:nvPr/>
        </p:nvSpPr>
        <p:spPr>
          <a:xfrm>
            <a:off x="782628" y="740753"/>
            <a:ext cx="8712968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0" dirty="0">
                <a:solidFill>
                  <a:srgbClr val="202124"/>
                </a:solidFill>
                <a:latin typeface="Tahoma"/>
                <a:ea typeface="Tahoma"/>
                <a:cs typeface="Tahoma"/>
                <a:sym typeface="Tahoma"/>
              </a:rPr>
              <a:t>Que NOTA GERAL você atribui para expressar a sua satisfação/insatisfação com ...?</a:t>
            </a:r>
            <a:endParaRPr dirty="0"/>
          </a:p>
        </p:txBody>
      </p:sp>
      <p:graphicFrame>
        <p:nvGraphicFramePr>
          <p:cNvPr id="165" name="Google Shape;165;p10"/>
          <p:cNvGraphicFramePr/>
          <p:nvPr>
            <p:extLst>
              <p:ext uri="{D42A27DB-BD31-4B8C-83A1-F6EECF244321}">
                <p14:modId xmlns:p14="http://schemas.microsoft.com/office/powerpoint/2010/main" val="3154761710"/>
              </p:ext>
            </p:extLst>
          </p:nvPr>
        </p:nvGraphicFramePr>
        <p:xfrm>
          <a:off x="996696" y="1636154"/>
          <a:ext cx="7927848" cy="2954145"/>
        </p:xfrm>
        <a:graphic>
          <a:graphicData uri="http://schemas.openxmlformats.org/drawingml/2006/table">
            <a:tbl>
              <a:tblPr>
                <a:noFill/>
                <a:tableStyleId>{3DC38388-63AA-4436-843B-6CC3463383F6}</a:tableStyleId>
              </a:tblPr>
              <a:tblGrid>
                <a:gridCol w="243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3615489069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2865971440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905392669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3887598019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/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FARMÁCIA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200" b="1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Arial"/>
                        </a:rPr>
                        <a:t>USCS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Itens avaliados</a:t>
                      </a:r>
                      <a:endParaRPr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0025" marR="90025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sem/2023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sem/2024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lang="pt-BR" sz="1100" b="0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bg1"/>
                        </a:solidFill>
                        <a:latin typeface="Tahoma"/>
                        <a:ea typeface="Tahoma"/>
                        <a:cs typeface="Tahoma"/>
                        <a:sym typeface="Arial"/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2° sem/2025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b="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Tahoma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Casos válidos</a:t>
                      </a:r>
                      <a:r>
                        <a:rPr lang="pt-BR" sz="1000" b="0" u="none" strike="noStrike" cap="none" baseline="30000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(1)</a:t>
                      </a:r>
                      <a:endParaRPr sz="1000" b="0" u="none" strike="noStrike" cap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Tahoma"/>
                        <a:buNone/>
                      </a:pPr>
                      <a:r>
                        <a:rPr lang="pt-BR" sz="1100" b="0" u="none" strike="noStrike" cap="none" dirty="0">
                          <a:solidFill>
                            <a:schemeClr val="bg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Nota média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775" marB="46775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55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Secretaria do curso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48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8,6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Pró Reitoria Administrativo Financeira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31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8,7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Pró Reitoria de Graduação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33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8,7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Ouvidoria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33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8,4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Noto Sans Symbols"/>
                        <a:buChar char="⮲"/>
                      </a:pPr>
                      <a:r>
                        <a:rPr lang="pt-BR" sz="1100" b="0" i="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Meu relacionamento com a Reitoria</a:t>
                      </a:r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33</a:t>
                      </a:r>
                      <a:endParaRPr sz="10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Tahoma"/>
                        </a:rPr>
                        <a:t>8,3</a:t>
                      </a:r>
                      <a:endParaRPr sz="1300" b="0" i="0" u="none" strike="noStrike" cap="none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Arial"/>
                          <a:sym typeface="Arial"/>
                        </a:rPr>
                        <a:t>8,4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pt-BR" sz="1300" b="0" i="0" u="none" strike="noStrike" cap="none" dirty="0">
                          <a:solidFill>
                            <a:srgbClr val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68" name="Google Shape;168;p10"/>
          <p:cNvSpPr/>
          <p:nvPr/>
        </p:nvSpPr>
        <p:spPr>
          <a:xfrm>
            <a:off x="924170" y="4555512"/>
            <a:ext cx="239841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homa"/>
              <a:buAutoNum type="arabicParenBoth"/>
            </a:pPr>
            <a:r>
              <a:rPr lang="pt-BR" sz="800" b="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Exclui-se: não se aplica / não tive contato</a:t>
            </a:r>
            <a:endParaRPr dirty="0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848046A4-98FD-4116-9923-5BF00AD437A1}"/>
              </a:ext>
            </a:extLst>
          </p:cNvPr>
          <p:cNvGrpSpPr/>
          <p:nvPr/>
        </p:nvGrpSpPr>
        <p:grpSpPr>
          <a:xfrm>
            <a:off x="981456" y="1667133"/>
            <a:ext cx="2470101" cy="522458"/>
            <a:chOff x="3524393" y="5920152"/>
            <a:chExt cx="2470101" cy="522458"/>
          </a:xfrm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D3023F70-D1C3-4C55-88AB-9E4F7FAD7D4D}"/>
                </a:ext>
              </a:extLst>
            </p:cNvPr>
            <p:cNvSpPr/>
            <p:nvPr/>
          </p:nvSpPr>
          <p:spPr>
            <a:xfrm>
              <a:off x="3648456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8BB37E0F-DAC9-4323-9312-F7E1A1F312CA}"/>
                </a:ext>
              </a:extLst>
            </p:cNvPr>
            <p:cNvSpPr/>
            <p:nvPr/>
          </p:nvSpPr>
          <p:spPr>
            <a:xfrm>
              <a:off x="3855720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5576EFEF-4BDD-4245-8C27-055CD70EF0A5}"/>
                </a:ext>
              </a:extLst>
            </p:cNvPr>
            <p:cNvSpPr/>
            <p:nvPr/>
          </p:nvSpPr>
          <p:spPr>
            <a:xfrm>
              <a:off x="406285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93075AE4-1683-4E8E-A735-A25AC4EFF341}"/>
                </a:ext>
              </a:extLst>
            </p:cNvPr>
            <p:cNvSpPr/>
            <p:nvPr/>
          </p:nvSpPr>
          <p:spPr>
            <a:xfrm>
              <a:off x="426097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D1E6E9D8-EC34-4C1B-9DF2-A45F876D5A83}"/>
                </a:ext>
              </a:extLst>
            </p:cNvPr>
            <p:cNvSpPr/>
            <p:nvPr/>
          </p:nvSpPr>
          <p:spPr>
            <a:xfrm>
              <a:off x="445985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8C856AD7-2383-4441-B1AC-BE6A9ACBD460}"/>
                </a:ext>
              </a:extLst>
            </p:cNvPr>
            <p:cNvSpPr/>
            <p:nvPr/>
          </p:nvSpPr>
          <p:spPr>
            <a:xfrm>
              <a:off x="4663884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F8B86087-2924-4856-85AC-58CBA3CEA6EF}"/>
                </a:ext>
              </a:extLst>
            </p:cNvPr>
            <p:cNvSpPr/>
            <p:nvPr/>
          </p:nvSpPr>
          <p:spPr>
            <a:xfrm>
              <a:off x="486314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4D3693D5-3E3E-4288-B420-1D49B2E4E42F}"/>
                </a:ext>
              </a:extLst>
            </p:cNvPr>
            <p:cNvSpPr/>
            <p:nvPr/>
          </p:nvSpPr>
          <p:spPr>
            <a:xfrm>
              <a:off x="5069649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B022C3BA-3F74-4C47-8052-581195E9B4C1}"/>
                </a:ext>
              </a:extLst>
            </p:cNvPr>
            <p:cNvSpPr/>
            <p:nvPr/>
          </p:nvSpPr>
          <p:spPr>
            <a:xfrm>
              <a:off x="5263197" y="5949696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</a:t>
              </a: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B032791A-3C7F-4EE3-B2BC-E1AE4CD0DB30}"/>
                </a:ext>
              </a:extLst>
            </p:cNvPr>
            <p:cNvSpPr/>
            <p:nvPr/>
          </p:nvSpPr>
          <p:spPr>
            <a:xfrm>
              <a:off x="5468937" y="5952744"/>
              <a:ext cx="164592" cy="182880"/>
            </a:xfrm>
            <a:prstGeom prst="ellipse">
              <a:avLst/>
            </a:prstGeom>
            <a:solidFill>
              <a:srgbClr val="E6F2FE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</a:p>
          </p:txBody>
        </p:sp>
        <p:grpSp>
          <p:nvGrpSpPr>
            <p:cNvPr id="21" name="Agrupar 20">
              <a:extLst>
                <a:ext uri="{FF2B5EF4-FFF2-40B4-BE49-F238E27FC236}">
                  <a16:creationId xmlns:a16="http://schemas.microsoft.com/office/drawing/2014/main" id="{B57AAAD3-BDCC-4E47-BF8C-97684B2978F5}"/>
                </a:ext>
              </a:extLst>
            </p:cNvPr>
            <p:cNvGrpSpPr/>
            <p:nvPr/>
          </p:nvGrpSpPr>
          <p:grpSpPr>
            <a:xfrm>
              <a:off x="5591250" y="5920152"/>
              <a:ext cx="325730" cy="246221"/>
              <a:chOff x="6450786" y="6496224"/>
              <a:chExt cx="325730" cy="246221"/>
            </a:xfrm>
            <a:solidFill>
              <a:srgbClr val="E6F2FE"/>
            </a:solidFill>
          </p:grpSpPr>
          <p:sp>
            <p:nvSpPr>
              <p:cNvPr id="24" name="Elipse 23">
                <a:extLst>
                  <a:ext uri="{FF2B5EF4-FFF2-40B4-BE49-F238E27FC236}">
                    <a16:creationId xmlns:a16="http://schemas.microsoft.com/office/drawing/2014/main" id="{1F98B0AE-4C76-4C25-9F21-A592196D420E}"/>
                  </a:ext>
                </a:extLst>
              </p:cNvPr>
              <p:cNvSpPr/>
              <p:nvPr/>
            </p:nvSpPr>
            <p:spPr>
              <a:xfrm>
                <a:off x="6528942" y="6527895"/>
                <a:ext cx="164592" cy="182880"/>
              </a:xfrm>
              <a:prstGeom prst="ellipse">
                <a:avLst/>
              </a:pr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31615ABF-359C-45F1-B519-71FE9A6D32CB}"/>
                  </a:ext>
                </a:extLst>
              </p:cNvPr>
              <p:cNvSpPr txBox="1"/>
              <p:nvPr/>
            </p:nvSpPr>
            <p:spPr>
              <a:xfrm>
                <a:off x="6450786" y="6496224"/>
                <a:ext cx="32573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endParaRPr lang="pt-B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874B21A4-B3FA-4AAF-A0A4-A585CB456A83}"/>
                </a:ext>
              </a:extLst>
            </p:cNvPr>
            <p:cNvSpPr txBox="1"/>
            <p:nvPr/>
          </p:nvSpPr>
          <p:spPr>
            <a:xfrm>
              <a:off x="3524393" y="6102365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insatisfeito</a:t>
              </a: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FC5D27DF-D97A-4373-A621-0B3C1F9227E2}"/>
                </a:ext>
              </a:extLst>
            </p:cNvPr>
            <p:cNvSpPr txBox="1"/>
            <p:nvPr/>
          </p:nvSpPr>
          <p:spPr>
            <a:xfrm>
              <a:off x="5295264" y="6104056"/>
              <a:ext cx="6992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Totalmente</a:t>
              </a:r>
            </a:p>
            <a:p>
              <a:pPr algn="r"/>
              <a:r>
                <a:rPr lang="pt-BR" sz="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satisfeito</a:t>
              </a:r>
            </a:p>
          </p:txBody>
        </p:sp>
      </p:grpSp>
      <p:sp>
        <p:nvSpPr>
          <p:cNvPr id="27" name="Google Shape;101;p4">
            <a:hlinkClick r:id="rId3" action="ppaction://hlinksldjump"/>
            <a:extLst>
              <a:ext uri="{FF2B5EF4-FFF2-40B4-BE49-F238E27FC236}">
                <a16:creationId xmlns:a16="http://schemas.microsoft.com/office/drawing/2014/main" id="{3A2336DB-D553-406A-9849-585330ABBC6E}"/>
              </a:ext>
            </a:extLst>
          </p:cNvPr>
          <p:cNvSpPr/>
          <p:nvPr/>
        </p:nvSpPr>
        <p:spPr>
          <a:xfrm>
            <a:off x="55563" y="205423"/>
            <a:ext cx="9426765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660400" lvl="1" indent="-342900">
              <a:buClr>
                <a:schemeClr val="dk1"/>
              </a:buClr>
              <a:buSzPts val="2200"/>
              <a:buFontTx/>
              <a:buChar char="►"/>
            </a:pPr>
            <a:r>
              <a:rPr lang="pt-BR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Avaliação da satisfação do relacionamento com a COMUNIDADE ACADÊMICA </a:t>
            </a:r>
            <a:r>
              <a:rPr lang="pt-BR" sz="1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(notas entre 0 e 10)</a:t>
            </a:r>
            <a:endParaRPr lang="pt-BR" sz="1600" b="1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D8FF501-AC75-4228-AE37-37886FBCE0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9</a:t>
            </a:fld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1871</TotalTime>
  <Words>5020</Words>
  <Application>Microsoft Office PowerPoint</Application>
  <PresentationFormat>A4 Paper (210x297 mm)</PresentationFormat>
  <Paragraphs>1928</Paragraphs>
  <Slides>33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Noto Sans Symbols</vt:lpstr>
      <vt:lpstr>Tahoma</vt:lpstr>
      <vt:lpstr>Wingdings</vt:lpstr>
      <vt:lpstr>Arial</vt:lpstr>
      <vt:lpstr>Arial Rounded</vt:lpstr>
      <vt:lpstr>Design padrão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ima1436</dc:creator>
  <cp:lastModifiedBy>Alessandra Santos Rosa</cp:lastModifiedBy>
  <cp:revision>481</cp:revision>
  <cp:lastPrinted>2025-02-10T12:44:01Z</cp:lastPrinted>
  <dcterms:created xsi:type="dcterms:W3CDTF">2009-08-26T20:21:14Z</dcterms:created>
  <dcterms:modified xsi:type="dcterms:W3CDTF">2026-06-12T14:22:46Z</dcterms:modified>
</cp:coreProperties>
</file>